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4" r:id="rId1"/>
    <p:sldMasterId id="2147483876" r:id="rId2"/>
  </p:sldMasterIdLst>
  <p:notesMasterIdLst>
    <p:notesMasterId r:id="rId24"/>
  </p:notesMasterIdLst>
  <p:sldIdLst>
    <p:sldId id="257" r:id="rId3"/>
    <p:sldId id="506" r:id="rId4"/>
    <p:sldId id="258" r:id="rId5"/>
    <p:sldId id="259" r:id="rId6"/>
    <p:sldId id="261" r:id="rId7"/>
    <p:sldId id="275" r:id="rId8"/>
    <p:sldId id="262" r:id="rId9"/>
    <p:sldId id="263" r:id="rId10"/>
    <p:sldId id="266" r:id="rId11"/>
    <p:sldId id="503" r:id="rId12"/>
    <p:sldId id="504" r:id="rId13"/>
    <p:sldId id="505" r:id="rId14"/>
    <p:sldId id="270" r:id="rId15"/>
    <p:sldId id="500" r:id="rId16"/>
    <p:sldId id="276" r:id="rId17"/>
    <p:sldId id="501" r:id="rId18"/>
    <p:sldId id="277" r:id="rId19"/>
    <p:sldId id="272" r:id="rId20"/>
    <p:sldId id="273" r:id="rId21"/>
    <p:sldId id="507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8" autoAdjust="0"/>
    <p:restoredTop sz="94660"/>
  </p:normalViewPr>
  <p:slideViewPr>
    <p:cSldViewPr>
      <p:cViewPr varScale="1">
        <p:scale>
          <a:sx n="114" d="100"/>
          <a:sy n="114" d="100"/>
        </p:scale>
        <p:origin x="4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FEA5D-BBD0-45A6-9C0D-DE918D4CAE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03C6F43-B09D-4326-987B-20873E214195}">
      <dgm:prSet/>
      <dgm:spPr/>
      <dgm:t>
        <a:bodyPr/>
        <a:lstStyle/>
        <a:p>
          <a:r>
            <a:rPr lang="en-US" dirty="0"/>
            <a:t>GME Strategic Plan </a:t>
          </a:r>
        </a:p>
      </dgm:t>
    </dgm:pt>
    <dgm:pt modelId="{3DF0D4A2-634E-401E-9173-60D8C34315B7}" type="parTrans" cxnId="{B33AA404-832B-4728-B78B-8B98EC27B6A7}">
      <dgm:prSet/>
      <dgm:spPr/>
      <dgm:t>
        <a:bodyPr/>
        <a:lstStyle/>
        <a:p>
          <a:endParaRPr lang="en-US"/>
        </a:p>
      </dgm:t>
    </dgm:pt>
    <dgm:pt modelId="{3D1CFC49-BF46-4913-9D97-E697B30780DA}" type="sibTrans" cxnId="{B33AA404-832B-4728-B78B-8B98EC27B6A7}">
      <dgm:prSet/>
      <dgm:spPr/>
      <dgm:t>
        <a:bodyPr/>
        <a:lstStyle/>
        <a:p>
          <a:endParaRPr lang="en-US"/>
        </a:p>
      </dgm:t>
    </dgm:pt>
    <dgm:pt modelId="{C183CAD5-B741-4E33-AB89-A08165B1E4A3}">
      <dgm:prSet/>
      <dgm:spPr/>
      <dgm:t>
        <a:bodyPr/>
        <a:lstStyle/>
        <a:p>
          <a:r>
            <a:rPr lang="en-US" dirty="0"/>
            <a:t>GME Diversity Advisory Council</a:t>
          </a:r>
        </a:p>
      </dgm:t>
    </dgm:pt>
    <dgm:pt modelId="{8DA533DF-69CC-4B3F-A6B4-636D01E04045}" type="parTrans" cxnId="{603D4C15-F09A-428C-B3B6-5740F6C0CB7D}">
      <dgm:prSet/>
      <dgm:spPr/>
      <dgm:t>
        <a:bodyPr/>
        <a:lstStyle/>
        <a:p>
          <a:endParaRPr lang="en-US"/>
        </a:p>
      </dgm:t>
    </dgm:pt>
    <dgm:pt modelId="{46A21448-EFA2-4D57-94C1-B80E0EA186F2}" type="sibTrans" cxnId="{603D4C15-F09A-428C-B3B6-5740F6C0CB7D}">
      <dgm:prSet/>
      <dgm:spPr/>
      <dgm:t>
        <a:bodyPr/>
        <a:lstStyle/>
        <a:p>
          <a:endParaRPr lang="en-US"/>
        </a:p>
      </dgm:t>
    </dgm:pt>
    <dgm:pt modelId="{738AED90-345D-4D4D-A542-9CF291989C0E}">
      <dgm:prSet/>
      <dgm:spPr/>
      <dgm:t>
        <a:bodyPr/>
        <a:lstStyle/>
        <a:p>
          <a:r>
            <a:rPr lang="en-US" dirty="0"/>
            <a:t>Recruitment Initiatives</a:t>
          </a:r>
        </a:p>
      </dgm:t>
    </dgm:pt>
    <dgm:pt modelId="{9B921423-3C3D-45EF-8E8C-0ED05506E38F}" type="parTrans" cxnId="{1BDE6B59-426D-459D-8490-E08BD4EBF3AE}">
      <dgm:prSet/>
      <dgm:spPr/>
      <dgm:t>
        <a:bodyPr/>
        <a:lstStyle/>
        <a:p>
          <a:endParaRPr lang="en-US"/>
        </a:p>
      </dgm:t>
    </dgm:pt>
    <dgm:pt modelId="{6EE7BB41-4C19-431D-94C8-D2A42B13F306}" type="sibTrans" cxnId="{1BDE6B59-426D-459D-8490-E08BD4EBF3AE}">
      <dgm:prSet/>
      <dgm:spPr/>
      <dgm:t>
        <a:bodyPr/>
        <a:lstStyle/>
        <a:p>
          <a:endParaRPr lang="en-US"/>
        </a:p>
      </dgm:t>
    </dgm:pt>
    <dgm:pt modelId="{18C04203-F5CE-4261-B1A5-518E870934C2}">
      <dgm:prSet/>
      <dgm:spPr/>
      <dgm:t>
        <a:bodyPr/>
        <a:lstStyle/>
        <a:p>
          <a:r>
            <a:rPr lang="en-US" dirty="0"/>
            <a:t>Journal Club</a:t>
          </a:r>
        </a:p>
      </dgm:t>
    </dgm:pt>
    <dgm:pt modelId="{A53ABD46-5524-4846-9496-B3B0332F8F3B}" type="parTrans" cxnId="{6AFDA1E3-4FC7-4D16-9CAD-F895CC39E86D}">
      <dgm:prSet/>
      <dgm:spPr/>
      <dgm:t>
        <a:bodyPr/>
        <a:lstStyle/>
        <a:p>
          <a:endParaRPr lang="en-US"/>
        </a:p>
      </dgm:t>
    </dgm:pt>
    <dgm:pt modelId="{B55E744F-CE17-4C04-9634-1B2D4349EAF7}" type="sibTrans" cxnId="{6AFDA1E3-4FC7-4D16-9CAD-F895CC39E86D}">
      <dgm:prSet/>
      <dgm:spPr/>
      <dgm:t>
        <a:bodyPr/>
        <a:lstStyle/>
        <a:p>
          <a:endParaRPr lang="en-US"/>
        </a:p>
      </dgm:t>
    </dgm:pt>
    <dgm:pt modelId="{FB75611E-FD13-4FF4-84CC-ACB9A8900727}" type="pres">
      <dgm:prSet presAssocID="{DDAFEA5D-BBD0-45A6-9C0D-DE918D4CAEEF}" presName="linear" presStyleCnt="0">
        <dgm:presLayoutVars>
          <dgm:animLvl val="lvl"/>
          <dgm:resizeHandles val="exact"/>
        </dgm:presLayoutVars>
      </dgm:prSet>
      <dgm:spPr/>
    </dgm:pt>
    <dgm:pt modelId="{CA9EED57-6649-440D-A39C-2F19BC508B9D}" type="pres">
      <dgm:prSet presAssocID="{203C6F43-B09D-4326-987B-20873E21419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2EDCA7B-1047-4B61-95B9-086265886F4D}" type="pres">
      <dgm:prSet presAssocID="{3D1CFC49-BF46-4913-9D97-E697B30780DA}" presName="spacer" presStyleCnt="0"/>
      <dgm:spPr/>
    </dgm:pt>
    <dgm:pt modelId="{7A6AD404-0C36-42C7-BD6D-6C4FC5742FEF}" type="pres">
      <dgm:prSet presAssocID="{C183CAD5-B741-4E33-AB89-A08165B1E4A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F00C64F-CBF0-4CBA-AB85-9AB3ABB2FAAC}" type="pres">
      <dgm:prSet presAssocID="{46A21448-EFA2-4D57-94C1-B80E0EA186F2}" presName="spacer" presStyleCnt="0"/>
      <dgm:spPr/>
    </dgm:pt>
    <dgm:pt modelId="{5FE6754B-D4E9-4CEA-A29D-E24B667D8CC3}" type="pres">
      <dgm:prSet presAssocID="{738AED90-345D-4D4D-A542-9CF291989C0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F18FF83-C0A2-4B31-BE09-0FF6F69F57B9}" type="pres">
      <dgm:prSet presAssocID="{6EE7BB41-4C19-431D-94C8-D2A42B13F306}" presName="spacer" presStyleCnt="0"/>
      <dgm:spPr/>
    </dgm:pt>
    <dgm:pt modelId="{9B4EE579-B1C8-4B35-94B5-6C9DC7BB84E1}" type="pres">
      <dgm:prSet presAssocID="{18C04203-F5CE-4261-B1A5-518E870934C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33AA404-832B-4728-B78B-8B98EC27B6A7}" srcId="{DDAFEA5D-BBD0-45A6-9C0D-DE918D4CAEEF}" destId="{203C6F43-B09D-4326-987B-20873E214195}" srcOrd="0" destOrd="0" parTransId="{3DF0D4A2-634E-401E-9173-60D8C34315B7}" sibTransId="{3D1CFC49-BF46-4913-9D97-E697B30780DA}"/>
    <dgm:cxn modelId="{227F9C0F-CA87-43C0-81B6-DD302E3EDB05}" type="presOf" srcId="{C183CAD5-B741-4E33-AB89-A08165B1E4A3}" destId="{7A6AD404-0C36-42C7-BD6D-6C4FC5742FEF}" srcOrd="0" destOrd="0" presId="urn:microsoft.com/office/officeart/2005/8/layout/vList2"/>
    <dgm:cxn modelId="{603D4C15-F09A-428C-B3B6-5740F6C0CB7D}" srcId="{DDAFEA5D-BBD0-45A6-9C0D-DE918D4CAEEF}" destId="{C183CAD5-B741-4E33-AB89-A08165B1E4A3}" srcOrd="1" destOrd="0" parTransId="{8DA533DF-69CC-4B3F-A6B4-636D01E04045}" sibTransId="{46A21448-EFA2-4D57-94C1-B80E0EA186F2}"/>
    <dgm:cxn modelId="{5CEAD018-6A6D-4D05-B8B4-31EC4464200E}" type="presOf" srcId="{18C04203-F5CE-4261-B1A5-518E870934C2}" destId="{9B4EE579-B1C8-4B35-94B5-6C9DC7BB84E1}" srcOrd="0" destOrd="0" presId="urn:microsoft.com/office/officeart/2005/8/layout/vList2"/>
    <dgm:cxn modelId="{1BDE6B59-426D-459D-8490-E08BD4EBF3AE}" srcId="{DDAFEA5D-BBD0-45A6-9C0D-DE918D4CAEEF}" destId="{738AED90-345D-4D4D-A542-9CF291989C0E}" srcOrd="2" destOrd="0" parTransId="{9B921423-3C3D-45EF-8E8C-0ED05506E38F}" sibTransId="{6EE7BB41-4C19-431D-94C8-D2A42B13F306}"/>
    <dgm:cxn modelId="{02F3AF84-CA61-4738-BA0B-12379A6A94CF}" type="presOf" srcId="{203C6F43-B09D-4326-987B-20873E214195}" destId="{CA9EED57-6649-440D-A39C-2F19BC508B9D}" srcOrd="0" destOrd="0" presId="urn:microsoft.com/office/officeart/2005/8/layout/vList2"/>
    <dgm:cxn modelId="{3B7056A1-C8AC-4F2B-AA38-6B94FE0E20C6}" type="presOf" srcId="{DDAFEA5D-BBD0-45A6-9C0D-DE918D4CAEEF}" destId="{FB75611E-FD13-4FF4-84CC-ACB9A8900727}" srcOrd="0" destOrd="0" presId="urn:microsoft.com/office/officeart/2005/8/layout/vList2"/>
    <dgm:cxn modelId="{6AFDA1E3-4FC7-4D16-9CAD-F895CC39E86D}" srcId="{DDAFEA5D-BBD0-45A6-9C0D-DE918D4CAEEF}" destId="{18C04203-F5CE-4261-B1A5-518E870934C2}" srcOrd="3" destOrd="0" parTransId="{A53ABD46-5524-4846-9496-B3B0332F8F3B}" sibTransId="{B55E744F-CE17-4C04-9634-1B2D4349EAF7}"/>
    <dgm:cxn modelId="{75CA5EF1-F540-4C71-8E37-9F7D40EB39F2}" type="presOf" srcId="{738AED90-345D-4D4D-A542-9CF291989C0E}" destId="{5FE6754B-D4E9-4CEA-A29D-E24B667D8CC3}" srcOrd="0" destOrd="0" presId="urn:microsoft.com/office/officeart/2005/8/layout/vList2"/>
    <dgm:cxn modelId="{D1BD4F3D-14C0-4C9E-AEA4-A623028E9657}" type="presParOf" srcId="{FB75611E-FD13-4FF4-84CC-ACB9A8900727}" destId="{CA9EED57-6649-440D-A39C-2F19BC508B9D}" srcOrd="0" destOrd="0" presId="urn:microsoft.com/office/officeart/2005/8/layout/vList2"/>
    <dgm:cxn modelId="{3103CF34-61A6-42AE-AD78-F8632B26FC9F}" type="presParOf" srcId="{FB75611E-FD13-4FF4-84CC-ACB9A8900727}" destId="{12EDCA7B-1047-4B61-95B9-086265886F4D}" srcOrd="1" destOrd="0" presId="urn:microsoft.com/office/officeart/2005/8/layout/vList2"/>
    <dgm:cxn modelId="{159C7D34-0B9C-45F9-A322-5C51EE84611E}" type="presParOf" srcId="{FB75611E-FD13-4FF4-84CC-ACB9A8900727}" destId="{7A6AD404-0C36-42C7-BD6D-6C4FC5742FEF}" srcOrd="2" destOrd="0" presId="urn:microsoft.com/office/officeart/2005/8/layout/vList2"/>
    <dgm:cxn modelId="{A440E917-ADF2-4FD8-B979-E0B155060CA3}" type="presParOf" srcId="{FB75611E-FD13-4FF4-84CC-ACB9A8900727}" destId="{CF00C64F-CBF0-4CBA-AB85-9AB3ABB2FAAC}" srcOrd="3" destOrd="0" presId="urn:microsoft.com/office/officeart/2005/8/layout/vList2"/>
    <dgm:cxn modelId="{DB42B189-7CD5-4522-AA38-6555768FA2C8}" type="presParOf" srcId="{FB75611E-FD13-4FF4-84CC-ACB9A8900727}" destId="{5FE6754B-D4E9-4CEA-A29D-E24B667D8CC3}" srcOrd="4" destOrd="0" presId="urn:microsoft.com/office/officeart/2005/8/layout/vList2"/>
    <dgm:cxn modelId="{BEFC74A9-FA01-493F-A5C5-9CA7605AD7EE}" type="presParOf" srcId="{FB75611E-FD13-4FF4-84CC-ACB9A8900727}" destId="{5F18FF83-C0A2-4B31-BE09-0FF6F69F57B9}" srcOrd="5" destOrd="0" presId="urn:microsoft.com/office/officeart/2005/8/layout/vList2"/>
    <dgm:cxn modelId="{DCC30D7A-D175-401F-8857-A1F58FA3434A}" type="presParOf" srcId="{FB75611E-FD13-4FF4-84CC-ACB9A8900727}" destId="{9B4EE579-B1C8-4B35-94B5-6C9DC7BB84E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DA93DE-CE9C-4FE6-B011-02696BE9EF28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78FFAE-D9D9-4CC1-BBC4-1B77EED3A931}">
      <dgm:prSet/>
      <dgm:spPr/>
      <dgm:t>
        <a:bodyPr/>
        <a:lstStyle/>
        <a:p>
          <a:r>
            <a:rPr lang="en-US" dirty="0"/>
            <a:t>GME-specific DAC: </a:t>
          </a:r>
        </a:p>
      </dgm:t>
    </dgm:pt>
    <dgm:pt modelId="{241CE1B8-08B9-42F2-8E6C-AB2B9BDAB2CB}" type="parTrans" cxnId="{BA510BB3-65D7-44B2-AACD-9FCD54F167B7}">
      <dgm:prSet/>
      <dgm:spPr/>
      <dgm:t>
        <a:bodyPr/>
        <a:lstStyle/>
        <a:p>
          <a:endParaRPr lang="en-US"/>
        </a:p>
      </dgm:t>
    </dgm:pt>
    <dgm:pt modelId="{0BCC2623-A6AA-456B-B9F1-05D05C04FB94}" type="sibTrans" cxnId="{BA510BB3-65D7-44B2-AACD-9FCD54F167B7}">
      <dgm:prSet/>
      <dgm:spPr/>
      <dgm:t>
        <a:bodyPr/>
        <a:lstStyle/>
        <a:p>
          <a:endParaRPr lang="en-US"/>
        </a:p>
      </dgm:t>
    </dgm:pt>
    <dgm:pt modelId="{93E64DE5-100A-4121-AFEE-D169E615F308}">
      <dgm:prSet/>
      <dgm:spPr/>
      <dgm:t>
        <a:bodyPr/>
        <a:lstStyle/>
        <a:p>
          <a:r>
            <a:rPr lang="en-US" dirty="0"/>
            <a:t>recognizes our unique role and needs </a:t>
          </a:r>
        </a:p>
      </dgm:t>
    </dgm:pt>
    <dgm:pt modelId="{DA34A299-5B56-4605-B068-86FD55441D7C}" type="parTrans" cxnId="{39E2CEEB-AB5F-46CB-A766-74875B2D3F64}">
      <dgm:prSet/>
      <dgm:spPr/>
      <dgm:t>
        <a:bodyPr/>
        <a:lstStyle/>
        <a:p>
          <a:endParaRPr lang="en-US"/>
        </a:p>
      </dgm:t>
    </dgm:pt>
    <dgm:pt modelId="{58FE931A-4466-41D5-A61F-A3CBD9343DB0}" type="sibTrans" cxnId="{39E2CEEB-AB5F-46CB-A766-74875B2D3F64}">
      <dgm:prSet/>
      <dgm:spPr/>
      <dgm:t>
        <a:bodyPr/>
        <a:lstStyle/>
        <a:p>
          <a:endParaRPr lang="en-US"/>
        </a:p>
      </dgm:t>
    </dgm:pt>
    <dgm:pt modelId="{4A2B49DB-060F-4F61-851D-D15D7099EC81}">
      <dgm:prSet/>
      <dgm:spPr/>
      <dgm:t>
        <a:bodyPr/>
        <a:lstStyle/>
        <a:p>
          <a:r>
            <a:rPr lang="en-US" dirty="0"/>
            <a:t>Inclusive:</a:t>
          </a:r>
        </a:p>
      </dgm:t>
    </dgm:pt>
    <dgm:pt modelId="{10D77DE7-C7E7-4EF1-910E-8EACBC5DBBD3}" type="parTrans" cxnId="{71D56EE8-305C-4019-8183-9540500DD984}">
      <dgm:prSet/>
      <dgm:spPr/>
      <dgm:t>
        <a:bodyPr/>
        <a:lstStyle/>
        <a:p>
          <a:endParaRPr lang="en-US"/>
        </a:p>
      </dgm:t>
    </dgm:pt>
    <dgm:pt modelId="{154C9ECD-71F2-4799-AF85-2EAFD42483AE}" type="sibTrans" cxnId="{71D56EE8-305C-4019-8183-9540500DD984}">
      <dgm:prSet/>
      <dgm:spPr/>
      <dgm:t>
        <a:bodyPr/>
        <a:lstStyle/>
        <a:p>
          <a:endParaRPr lang="en-US"/>
        </a:p>
      </dgm:t>
    </dgm:pt>
    <dgm:pt modelId="{1B14588C-52C9-4C44-9DE1-E4D7F3AEC802}">
      <dgm:prSet/>
      <dgm:spPr/>
      <dgm:t>
        <a:bodyPr/>
        <a:lstStyle/>
        <a:p>
          <a:r>
            <a:rPr lang="en-US" dirty="0"/>
            <a:t>Goals / Metrics:</a:t>
          </a:r>
        </a:p>
      </dgm:t>
    </dgm:pt>
    <dgm:pt modelId="{0BE84EE6-0B13-48E7-98B1-2B8CDA134AE0}" type="parTrans" cxnId="{52829243-88F0-4EA1-93D5-9C25AA8C27A0}">
      <dgm:prSet/>
      <dgm:spPr/>
      <dgm:t>
        <a:bodyPr/>
        <a:lstStyle/>
        <a:p>
          <a:endParaRPr lang="en-US"/>
        </a:p>
      </dgm:t>
    </dgm:pt>
    <dgm:pt modelId="{781E43A4-EC83-48B4-85AA-1D2E60237697}" type="sibTrans" cxnId="{52829243-88F0-4EA1-93D5-9C25AA8C27A0}">
      <dgm:prSet/>
      <dgm:spPr/>
      <dgm:t>
        <a:bodyPr/>
        <a:lstStyle/>
        <a:p>
          <a:endParaRPr lang="en-US"/>
        </a:p>
      </dgm:t>
    </dgm:pt>
    <dgm:pt modelId="{7591B73C-9DD1-4BE6-A4BC-79E5A44E7C95}">
      <dgm:prSet custT="1"/>
      <dgm:spPr/>
      <dgm:t>
        <a:bodyPr/>
        <a:lstStyle/>
        <a:p>
          <a:r>
            <a:rPr lang="en-US" sz="2800" b="0" dirty="0"/>
            <a:t>GME commitment statements</a:t>
          </a:r>
        </a:p>
      </dgm:t>
    </dgm:pt>
    <dgm:pt modelId="{1A8BBB49-1A56-4760-8B27-01B4956C1CDE}" type="parTrans" cxnId="{BCA979CE-DB78-485F-A58E-ED66B4A09D74}">
      <dgm:prSet/>
      <dgm:spPr/>
      <dgm:t>
        <a:bodyPr/>
        <a:lstStyle/>
        <a:p>
          <a:endParaRPr lang="en-US"/>
        </a:p>
      </dgm:t>
    </dgm:pt>
    <dgm:pt modelId="{31AA9250-6DA1-4F56-9409-9F7AB0EB8C4A}" type="sibTrans" cxnId="{BCA979CE-DB78-485F-A58E-ED66B4A09D74}">
      <dgm:prSet/>
      <dgm:spPr/>
      <dgm:t>
        <a:bodyPr/>
        <a:lstStyle/>
        <a:p>
          <a:endParaRPr lang="en-US"/>
        </a:p>
      </dgm:t>
    </dgm:pt>
    <dgm:pt modelId="{6CC5C45A-BACE-4F77-AD3A-9A7D0DA565AF}">
      <dgm:prSet custT="1"/>
      <dgm:spPr/>
      <dgm:t>
        <a:bodyPr/>
        <a:lstStyle/>
        <a:p>
          <a:r>
            <a:rPr lang="en-US" sz="2800" b="0" dirty="0"/>
            <a:t>DEI in GME brochure</a:t>
          </a:r>
        </a:p>
      </dgm:t>
    </dgm:pt>
    <dgm:pt modelId="{DE3323ED-D272-4DE6-BEDC-3EA4EA14E7FD}" type="parTrans" cxnId="{53A1D5B7-E187-44C6-B4D2-FCF0E01AF577}">
      <dgm:prSet/>
      <dgm:spPr/>
      <dgm:t>
        <a:bodyPr/>
        <a:lstStyle/>
        <a:p>
          <a:endParaRPr lang="en-US"/>
        </a:p>
      </dgm:t>
    </dgm:pt>
    <dgm:pt modelId="{5F7AD400-4F79-43A1-B408-1CC88E99659C}" type="sibTrans" cxnId="{53A1D5B7-E187-44C6-B4D2-FCF0E01AF577}">
      <dgm:prSet/>
      <dgm:spPr/>
      <dgm:t>
        <a:bodyPr/>
        <a:lstStyle/>
        <a:p>
          <a:endParaRPr lang="en-US"/>
        </a:p>
      </dgm:t>
    </dgm:pt>
    <dgm:pt modelId="{23B62D83-6BBF-4790-8474-2B0855C50C0D}">
      <dgm:prSet custT="1"/>
      <dgm:spPr/>
      <dgm:t>
        <a:bodyPr/>
        <a:lstStyle/>
        <a:p>
          <a:r>
            <a:rPr lang="en-US" sz="2800" b="0" dirty="0"/>
            <a:t>Community Outreach</a:t>
          </a:r>
        </a:p>
      </dgm:t>
    </dgm:pt>
    <dgm:pt modelId="{51ACBCB5-A115-4763-AC63-F0761CA6B35C}" type="parTrans" cxnId="{0942EACE-18BE-422E-9E28-BE6DDCB642D5}">
      <dgm:prSet/>
      <dgm:spPr/>
      <dgm:t>
        <a:bodyPr/>
        <a:lstStyle/>
        <a:p>
          <a:endParaRPr lang="en-US"/>
        </a:p>
      </dgm:t>
    </dgm:pt>
    <dgm:pt modelId="{37260FEA-7A2C-4C3E-B33F-7F6B50A1A864}" type="sibTrans" cxnId="{0942EACE-18BE-422E-9E28-BE6DDCB642D5}">
      <dgm:prSet/>
      <dgm:spPr/>
      <dgm:t>
        <a:bodyPr/>
        <a:lstStyle/>
        <a:p>
          <a:endParaRPr lang="en-US"/>
        </a:p>
      </dgm:t>
    </dgm:pt>
    <dgm:pt modelId="{9B33B37B-08BD-4811-926D-302B269C5936}">
      <dgm:prSet/>
      <dgm:spPr/>
      <dgm:t>
        <a:bodyPr/>
        <a:lstStyle/>
        <a:p>
          <a:r>
            <a:rPr lang="en-US" dirty="0"/>
            <a:t>residents, fellows, program leaders, DEI partners</a:t>
          </a:r>
        </a:p>
      </dgm:t>
    </dgm:pt>
    <dgm:pt modelId="{16E093DD-FE66-493F-9418-69645E13CA0C}" type="parTrans" cxnId="{CD2EAF4A-3B71-47DE-A05D-5C88414506A5}">
      <dgm:prSet/>
      <dgm:spPr/>
      <dgm:t>
        <a:bodyPr/>
        <a:lstStyle/>
        <a:p>
          <a:endParaRPr lang="en-US"/>
        </a:p>
      </dgm:t>
    </dgm:pt>
    <dgm:pt modelId="{8B89C463-9BAC-45E2-B71F-DA0FB6449ECC}" type="sibTrans" cxnId="{CD2EAF4A-3B71-47DE-A05D-5C88414506A5}">
      <dgm:prSet/>
      <dgm:spPr/>
      <dgm:t>
        <a:bodyPr/>
        <a:lstStyle/>
        <a:p>
          <a:endParaRPr lang="en-US"/>
        </a:p>
      </dgm:t>
    </dgm:pt>
    <dgm:pt modelId="{984131A3-592C-4369-9834-2CC1C47E50AF}" type="pres">
      <dgm:prSet presAssocID="{EDDA93DE-CE9C-4FE6-B011-02696BE9EF28}" presName="Name0" presStyleCnt="0">
        <dgm:presLayoutVars>
          <dgm:dir/>
          <dgm:animLvl val="lvl"/>
          <dgm:resizeHandles val="exact"/>
        </dgm:presLayoutVars>
      </dgm:prSet>
      <dgm:spPr/>
    </dgm:pt>
    <dgm:pt modelId="{E8F62C55-BA3E-4737-A267-B7C806B53023}" type="pres">
      <dgm:prSet presAssocID="{1C78FFAE-D9D9-4CC1-BBC4-1B77EED3A931}" presName="linNode" presStyleCnt="0"/>
      <dgm:spPr/>
    </dgm:pt>
    <dgm:pt modelId="{61958469-4484-420E-A80A-A3E7AAC3A4C3}" type="pres">
      <dgm:prSet presAssocID="{1C78FFAE-D9D9-4CC1-BBC4-1B77EED3A931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FF9098D-2971-47D7-98ED-47F835E53D2B}" type="pres">
      <dgm:prSet presAssocID="{1C78FFAE-D9D9-4CC1-BBC4-1B77EED3A931}" presName="descendantText" presStyleLbl="alignAccFollowNode1" presStyleIdx="0" presStyleCnt="3">
        <dgm:presLayoutVars>
          <dgm:bulletEnabled val="1"/>
        </dgm:presLayoutVars>
      </dgm:prSet>
      <dgm:spPr/>
    </dgm:pt>
    <dgm:pt modelId="{BE6192F1-E195-4010-9DC0-46EF41D87EF5}" type="pres">
      <dgm:prSet presAssocID="{0BCC2623-A6AA-456B-B9F1-05D05C04FB94}" presName="sp" presStyleCnt="0"/>
      <dgm:spPr/>
    </dgm:pt>
    <dgm:pt modelId="{51EF9ED1-3E1D-4EFE-9633-C9A3442EBCF1}" type="pres">
      <dgm:prSet presAssocID="{4A2B49DB-060F-4F61-851D-D15D7099EC81}" presName="linNode" presStyleCnt="0"/>
      <dgm:spPr/>
    </dgm:pt>
    <dgm:pt modelId="{38034E06-92D0-4B37-B6D1-42A08799CB75}" type="pres">
      <dgm:prSet presAssocID="{4A2B49DB-060F-4F61-851D-D15D7099EC8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8F81743-DB84-4BC7-BE54-435F1898CC13}" type="pres">
      <dgm:prSet presAssocID="{4A2B49DB-060F-4F61-851D-D15D7099EC81}" presName="descendantText" presStyleLbl="alignAccFollowNode1" presStyleIdx="1" presStyleCnt="3">
        <dgm:presLayoutVars>
          <dgm:bulletEnabled val="1"/>
        </dgm:presLayoutVars>
      </dgm:prSet>
      <dgm:spPr/>
    </dgm:pt>
    <dgm:pt modelId="{5143B67D-F059-4F32-B2F0-1273096BC3A8}" type="pres">
      <dgm:prSet presAssocID="{154C9ECD-71F2-4799-AF85-2EAFD42483AE}" presName="sp" presStyleCnt="0"/>
      <dgm:spPr/>
    </dgm:pt>
    <dgm:pt modelId="{91A1E2B3-2813-4D72-96D3-09C361A02A3B}" type="pres">
      <dgm:prSet presAssocID="{1B14588C-52C9-4C44-9DE1-E4D7F3AEC802}" presName="linNode" presStyleCnt="0"/>
      <dgm:spPr/>
    </dgm:pt>
    <dgm:pt modelId="{8E3B7CC9-1F2D-4593-AB51-53347D5AD8C1}" type="pres">
      <dgm:prSet presAssocID="{1B14588C-52C9-4C44-9DE1-E4D7F3AEC802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0CD60908-933C-4197-A808-34171B8FF4C0}" type="pres">
      <dgm:prSet presAssocID="{1B14588C-52C9-4C44-9DE1-E4D7F3AEC80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CCF2F01-9854-47F1-9B5B-B10FE0D6871B}" type="presOf" srcId="{7591B73C-9DD1-4BE6-A4BC-79E5A44E7C95}" destId="{0CD60908-933C-4197-A808-34171B8FF4C0}" srcOrd="0" destOrd="0" presId="urn:microsoft.com/office/officeart/2005/8/layout/vList5"/>
    <dgm:cxn modelId="{D39A2705-9CF2-43A3-94F2-38CEB47ACB26}" type="presOf" srcId="{9B33B37B-08BD-4811-926D-302B269C5936}" destId="{08F81743-DB84-4BC7-BE54-435F1898CC13}" srcOrd="0" destOrd="0" presId="urn:microsoft.com/office/officeart/2005/8/layout/vList5"/>
    <dgm:cxn modelId="{52829243-88F0-4EA1-93D5-9C25AA8C27A0}" srcId="{EDDA93DE-CE9C-4FE6-B011-02696BE9EF28}" destId="{1B14588C-52C9-4C44-9DE1-E4D7F3AEC802}" srcOrd="2" destOrd="0" parTransId="{0BE84EE6-0B13-48E7-98B1-2B8CDA134AE0}" sibTransId="{781E43A4-EC83-48B4-85AA-1D2E60237697}"/>
    <dgm:cxn modelId="{CD2EAF4A-3B71-47DE-A05D-5C88414506A5}" srcId="{4A2B49DB-060F-4F61-851D-D15D7099EC81}" destId="{9B33B37B-08BD-4811-926D-302B269C5936}" srcOrd="0" destOrd="0" parTransId="{16E093DD-FE66-493F-9418-69645E13CA0C}" sibTransId="{8B89C463-9BAC-45E2-B71F-DA0FB6449ECC}"/>
    <dgm:cxn modelId="{90793958-6443-4A1A-8467-91B3AF6FF884}" type="presOf" srcId="{93E64DE5-100A-4121-AFEE-D169E615F308}" destId="{4FF9098D-2971-47D7-98ED-47F835E53D2B}" srcOrd="0" destOrd="0" presId="urn:microsoft.com/office/officeart/2005/8/layout/vList5"/>
    <dgm:cxn modelId="{B766D488-E33E-47E3-96A1-5B40CD3AD1E7}" type="presOf" srcId="{1C78FFAE-D9D9-4CC1-BBC4-1B77EED3A931}" destId="{61958469-4484-420E-A80A-A3E7AAC3A4C3}" srcOrd="0" destOrd="0" presId="urn:microsoft.com/office/officeart/2005/8/layout/vList5"/>
    <dgm:cxn modelId="{CA1FF08B-8E27-4E90-8326-0223A0D8107C}" type="presOf" srcId="{4A2B49DB-060F-4F61-851D-D15D7099EC81}" destId="{38034E06-92D0-4B37-B6D1-42A08799CB75}" srcOrd="0" destOrd="0" presId="urn:microsoft.com/office/officeart/2005/8/layout/vList5"/>
    <dgm:cxn modelId="{D0E54D9A-B204-49B0-B062-4F12CCE1F30C}" type="presOf" srcId="{1B14588C-52C9-4C44-9DE1-E4D7F3AEC802}" destId="{8E3B7CC9-1F2D-4593-AB51-53347D5AD8C1}" srcOrd="0" destOrd="0" presId="urn:microsoft.com/office/officeart/2005/8/layout/vList5"/>
    <dgm:cxn modelId="{BA510BB3-65D7-44B2-AACD-9FCD54F167B7}" srcId="{EDDA93DE-CE9C-4FE6-B011-02696BE9EF28}" destId="{1C78FFAE-D9D9-4CC1-BBC4-1B77EED3A931}" srcOrd="0" destOrd="0" parTransId="{241CE1B8-08B9-42F2-8E6C-AB2B9BDAB2CB}" sibTransId="{0BCC2623-A6AA-456B-B9F1-05D05C04FB94}"/>
    <dgm:cxn modelId="{5DEB9DB5-DAC4-43FF-81C3-145B4A12CBBB}" type="presOf" srcId="{6CC5C45A-BACE-4F77-AD3A-9A7D0DA565AF}" destId="{0CD60908-933C-4197-A808-34171B8FF4C0}" srcOrd="0" destOrd="1" presId="urn:microsoft.com/office/officeart/2005/8/layout/vList5"/>
    <dgm:cxn modelId="{53A1D5B7-E187-44C6-B4D2-FCF0E01AF577}" srcId="{1B14588C-52C9-4C44-9DE1-E4D7F3AEC802}" destId="{6CC5C45A-BACE-4F77-AD3A-9A7D0DA565AF}" srcOrd="1" destOrd="0" parTransId="{DE3323ED-D272-4DE6-BEDC-3EA4EA14E7FD}" sibTransId="{5F7AD400-4F79-43A1-B408-1CC88E99659C}"/>
    <dgm:cxn modelId="{BCA979CE-DB78-485F-A58E-ED66B4A09D74}" srcId="{1B14588C-52C9-4C44-9DE1-E4D7F3AEC802}" destId="{7591B73C-9DD1-4BE6-A4BC-79E5A44E7C95}" srcOrd="0" destOrd="0" parTransId="{1A8BBB49-1A56-4760-8B27-01B4956C1CDE}" sibTransId="{31AA9250-6DA1-4F56-9409-9F7AB0EB8C4A}"/>
    <dgm:cxn modelId="{0942EACE-18BE-422E-9E28-BE6DDCB642D5}" srcId="{1B14588C-52C9-4C44-9DE1-E4D7F3AEC802}" destId="{23B62D83-6BBF-4790-8474-2B0855C50C0D}" srcOrd="2" destOrd="0" parTransId="{51ACBCB5-A115-4763-AC63-F0761CA6B35C}" sibTransId="{37260FEA-7A2C-4C3E-B33F-7F6B50A1A864}"/>
    <dgm:cxn modelId="{71D56EE8-305C-4019-8183-9540500DD984}" srcId="{EDDA93DE-CE9C-4FE6-B011-02696BE9EF28}" destId="{4A2B49DB-060F-4F61-851D-D15D7099EC81}" srcOrd="1" destOrd="0" parTransId="{10D77DE7-C7E7-4EF1-910E-8EACBC5DBBD3}" sibTransId="{154C9ECD-71F2-4799-AF85-2EAFD42483AE}"/>
    <dgm:cxn modelId="{39E2CEEB-AB5F-46CB-A766-74875B2D3F64}" srcId="{1C78FFAE-D9D9-4CC1-BBC4-1B77EED3A931}" destId="{93E64DE5-100A-4121-AFEE-D169E615F308}" srcOrd="0" destOrd="0" parTransId="{DA34A299-5B56-4605-B068-86FD55441D7C}" sibTransId="{58FE931A-4466-41D5-A61F-A3CBD9343DB0}"/>
    <dgm:cxn modelId="{904CA9EE-0339-4F55-AD84-D7C1152E2B11}" type="presOf" srcId="{EDDA93DE-CE9C-4FE6-B011-02696BE9EF28}" destId="{984131A3-592C-4369-9834-2CC1C47E50AF}" srcOrd="0" destOrd="0" presId="urn:microsoft.com/office/officeart/2005/8/layout/vList5"/>
    <dgm:cxn modelId="{7170A8F3-09D3-48FF-B53E-B2F3B8DAF6E0}" type="presOf" srcId="{23B62D83-6BBF-4790-8474-2B0855C50C0D}" destId="{0CD60908-933C-4197-A808-34171B8FF4C0}" srcOrd="0" destOrd="2" presId="urn:microsoft.com/office/officeart/2005/8/layout/vList5"/>
    <dgm:cxn modelId="{72A7A5A4-E429-4033-A683-54FD74341855}" type="presParOf" srcId="{984131A3-592C-4369-9834-2CC1C47E50AF}" destId="{E8F62C55-BA3E-4737-A267-B7C806B53023}" srcOrd="0" destOrd="0" presId="urn:microsoft.com/office/officeart/2005/8/layout/vList5"/>
    <dgm:cxn modelId="{B85DB533-59AE-4DA8-AF0D-EEDDE0A53903}" type="presParOf" srcId="{E8F62C55-BA3E-4737-A267-B7C806B53023}" destId="{61958469-4484-420E-A80A-A3E7AAC3A4C3}" srcOrd="0" destOrd="0" presId="urn:microsoft.com/office/officeart/2005/8/layout/vList5"/>
    <dgm:cxn modelId="{AE927733-6FD8-4194-AFE1-FF7FF14A879C}" type="presParOf" srcId="{E8F62C55-BA3E-4737-A267-B7C806B53023}" destId="{4FF9098D-2971-47D7-98ED-47F835E53D2B}" srcOrd="1" destOrd="0" presId="urn:microsoft.com/office/officeart/2005/8/layout/vList5"/>
    <dgm:cxn modelId="{6BADA27E-BAF9-4407-ACD0-741DAFE8BD25}" type="presParOf" srcId="{984131A3-592C-4369-9834-2CC1C47E50AF}" destId="{BE6192F1-E195-4010-9DC0-46EF41D87EF5}" srcOrd="1" destOrd="0" presId="urn:microsoft.com/office/officeart/2005/8/layout/vList5"/>
    <dgm:cxn modelId="{D2018F9E-843A-49D1-8885-34043180BCBD}" type="presParOf" srcId="{984131A3-592C-4369-9834-2CC1C47E50AF}" destId="{51EF9ED1-3E1D-4EFE-9633-C9A3442EBCF1}" srcOrd="2" destOrd="0" presId="urn:microsoft.com/office/officeart/2005/8/layout/vList5"/>
    <dgm:cxn modelId="{463567F9-14E0-440F-836A-6FD912B65762}" type="presParOf" srcId="{51EF9ED1-3E1D-4EFE-9633-C9A3442EBCF1}" destId="{38034E06-92D0-4B37-B6D1-42A08799CB75}" srcOrd="0" destOrd="0" presId="urn:microsoft.com/office/officeart/2005/8/layout/vList5"/>
    <dgm:cxn modelId="{AB313F9F-4EE3-4C07-ADFB-2722946674D7}" type="presParOf" srcId="{51EF9ED1-3E1D-4EFE-9633-C9A3442EBCF1}" destId="{08F81743-DB84-4BC7-BE54-435F1898CC13}" srcOrd="1" destOrd="0" presId="urn:microsoft.com/office/officeart/2005/8/layout/vList5"/>
    <dgm:cxn modelId="{80FD99C7-ABAD-433D-8B5E-27DDCAEE9CDE}" type="presParOf" srcId="{984131A3-592C-4369-9834-2CC1C47E50AF}" destId="{5143B67D-F059-4F32-B2F0-1273096BC3A8}" srcOrd="3" destOrd="0" presId="urn:microsoft.com/office/officeart/2005/8/layout/vList5"/>
    <dgm:cxn modelId="{BAFF7250-EE37-4D0B-8C3B-786C74631046}" type="presParOf" srcId="{984131A3-592C-4369-9834-2CC1C47E50AF}" destId="{91A1E2B3-2813-4D72-96D3-09C361A02A3B}" srcOrd="4" destOrd="0" presId="urn:microsoft.com/office/officeart/2005/8/layout/vList5"/>
    <dgm:cxn modelId="{CA455F5C-6274-48F4-9854-849FFE468973}" type="presParOf" srcId="{91A1E2B3-2813-4D72-96D3-09C361A02A3B}" destId="{8E3B7CC9-1F2D-4593-AB51-53347D5AD8C1}" srcOrd="0" destOrd="0" presId="urn:microsoft.com/office/officeart/2005/8/layout/vList5"/>
    <dgm:cxn modelId="{57B949D6-9C1E-4AE3-82B2-5D500A055C17}" type="presParOf" srcId="{91A1E2B3-2813-4D72-96D3-09C361A02A3B}" destId="{0CD60908-933C-4197-A808-34171B8FF4C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A3A86C-4A0F-4BF1-9053-FE3B393EE38A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0AFCD7E-91B7-40B4-A14A-4490F1C779AD}">
      <dgm:prSet/>
      <dgm:spPr/>
      <dgm:t>
        <a:bodyPr/>
        <a:lstStyle/>
        <a:p>
          <a:r>
            <a:rPr lang="en-US" dirty="0"/>
            <a:t>Standardized Training</a:t>
          </a:r>
        </a:p>
      </dgm:t>
    </dgm:pt>
    <dgm:pt modelId="{36DD069D-8F46-4733-88B7-90043609A8EE}" type="parTrans" cxnId="{408B0C2C-7FCC-4121-B6F5-EA23742520CF}">
      <dgm:prSet/>
      <dgm:spPr/>
      <dgm:t>
        <a:bodyPr/>
        <a:lstStyle/>
        <a:p>
          <a:endParaRPr lang="en-US"/>
        </a:p>
      </dgm:t>
    </dgm:pt>
    <dgm:pt modelId="{E71927CF-F400-4E30-9CCB-E610F9094217}" type="sibTrans" cxnId="{408B0C2C-7FCC-4121-B6F5-EA23742520CF}">
      <dgm:prSet/>
      <dgm:spPr/>
      <dgm:t>
        <a:bodyPr/>
        <a:lstStyle/>
        <a:p>
          <a:endParaRPr lang="en-US"/>
        </a:p>
      </dgm:t>
    </dgm:pt>
    <dgm:pt modelId="{F4E596AE-1431-4459-9BA4-19772E78CE8E}">
      <dgm:prSet/>
      <dgm:spPr/>
      <dgm:t>
        <a:bodyPr/>
        <a:lstStyle/>
        <a:p>
          <a:r>
            <a:rPr lang="en-US" dirty="0"/>
            <a:t>Implicit Bias Training</a:t>
          </a:r>
        </a:p>
      </dgm:t>
    </dgm:pt>
    <dgm:pt modelId="{98CE4FAE-9E34-481C-BFCA-4ED7530A794B}" type="parTrans" cxnId="{C0E71E56-F5C9-4248-AD6A-1750EB06C47B}">
      <dgm:prSet/>
      <dgm:spPr/>
      <dgm:t>
        <a:bodyPr/>
        <a:lstStyle/>
        <a:p>
          <a:endParaRPr lang="en-US"/>
        </a:p>
      </dgm:t>
    </dgm:pt>
    <dgm:pt modelId="{5CBA7F04-0187-4906-AF10-0073B9FFE3E1}" type="sibTrans" cxnId="{C0E71E56-F5C9-4248-AD6A-1750EB06C47B}">
      <dgm:prSet/>
      <dgm:spPr/>
      <dgm:t>
        <a:bodyPr/>
        <a:lstStyle/>
        <a:p>
          <a:endParaRPr lang="en-US"/>
        </a:p>
      </dgm:t>
    </dgm:pt>
    <dgm:pt modelId="{402DDA4A-6F3F-4CE8-B209-5680175AB379}">
      <dgm:prSet/>
      <dgm:spPr/>
      <dgm:t>
        <a:bodyPr/>
        <a:lstStyle/>
        <a:p>
          <a:r>
            <a:rPr lang="en-US" dirty="0"/>
            <a:t>Partnership w/Legal</a:t>
          </a:r>
        </a:p>
      </dgm:t>
    </dgm:pt>
    <dgm:pt modelId="{1976766F-90FD-4D5B-882D-3D1ECA09A2FB}" type="parTrans" cxnId="{4EEC21BC-BDC2-42B7-9077-9D44E77E6BD1}">
      <dgm:prSet/>
      <dgm:spPr/>
      <dgm:t>
        <a:bodyPr/>
        <a:lstStyle/>
        <a:p>
          <a:endParaRPr lang="en-US"/>
        </a:p>
      </dgm:t>
    </dgm:pt>
    <dgm:pt modelId="{D540C5E7-EB85-452A-8811-A296F7E5EF72}" type="sibTrans" cxnId="{4EEC21BC-BDC2-42B7-9077-9D44E77E6BD1}">
      <dgm:prSet/>
      <dgm:spPr/>
      <dgm:t>
        <a:bodyPr/>
        <a:lstStyle/>
        <a:p>
          <a:endParaRPr lang="en-US"/>
        </a:p>
      </dgm:t>
    </dgm:pt>
    <dgm:pt modelId="{9DD7D9AF-A233-48B7-B7D6-2F8420ACD647}">
      <dgm:prSet/>
      <dgm:spPr/>
      <dgm:t>
        <a:bodyPr/>
        <a:lstStyle/>
        <a:p>
          <a:r>
            <a:rPr lang="en-US" dirty="0"/>
            <a:t>Interviewing Tools</a:t>
          </a:r>
        </a:p>
      </dgm:t>
    </dgm:pt>
    <dgm:pt modelId="{7AAE3E07-4300-4A49-8222-FB4E6203080F}" type="parTrans" cxnId="{FCE0E4D5-B311-4001-82AA-2B7DDB71E094}">
      <dgm:prSet/>
      <dgm:spPr/>
      <dgm:t>
        <a:bodyPr/>
        <a:lstStyle/>
        <a:p>
          <a:endParaRPr lang="en-US"/>
        </a:p>
      </dgm:t>
    </dgm:pt>
    <dgm:pt modelId="{1637052D-22C7-4E25-BAD7-D6EEA97F6D6D}" type="sibTrans" cxnId="{FCE0E4D5-B311-4001-82AA-2B7DDB71E094}">
      <dgm:prSet/>
      <dgm:spPr/>
      <dgm:t>
        <a:bodyPr/>
        <a:lstStyle/>
        <a:p>
          <a:endParaRPr lang="en-US"/>
        </a:p>
      </dgm:t>
    </dgm:pt>
    <dgm:pt modelId="{F1820C08-3B31-4B09-B565-7A2AFC51DB18}">
      <dgm:prSet/>
      <dgm:spPr/>
      <dgm:t>
        <a:bodyPr/>
        <a:lstStyle/>
        <a:p>
          <a:r>
            <a:rPr lang="en-US" dirty="0"/>
            <a:t>Behavioral interviewing</a:t>
          </a:r>
        </a:p>
      </dgm:t>
    </dgm:pt>
    <dgm:pt modelId="{A66FD95C-775C-403C-A771-F2E6707CF29E}" type="parTrans" cxnId="{52EF4B1C-619E-4724-BA88-4664D59E07EB}">
      <dgm:prSet/>
      <dgm:spPr/>
      <dgm:t>
        <a:bodyPr/>
        <a:lstStyle/>
        <a:p>
          <a:endParaRPr lang="en-US"/>
        </a:p>
      </dgm:t>
    </dgm:pt>
    <dgm:pt modelId="{BBAD0E6C-0167-45AE-9FF9-0DA2E5366A4D}" type="sibTrans" cxnId="{52EF4B1C-619E-4724-BA88-4664D59E07EB}">
      <dgm:prSet/>
      <dgm:spPr/>
      <dgm:t>
        <a:bodyPr/>
        <a:lstStyle/>
        <a:p>
          <a:endParaRPr lang="en-US"/>
        </a:p>
      </dgm:t>
    </dgm:pt>
    <dgm:pt modelId="{D633216B-5343-4940-A04A-BFBF15F0DF06}">
      <dgm:prSet/>
      <dgm:spPr/>
      <dgm:t>
        <a:bodyPr/>
        <a:lstStyle/>
        <a:p>
          <a:r>
            <a:rPr lang="en-US" dirty="0"/>
            <a:t>Implicit Bias ‘Pause’</a:t>
          </a:r>
        </a:p>
      </dgm:t>
    </dgm:pt>
    <dgm:pt modelId="{E995D878-9729-42FF-B9D2-36ECE53B3549}" type="parTrans" cxnId="{52669E9B-5B16-4B57-9518-136EE909C96A}">
      <dgm:prSet/>
      <dgm:spPr/>
      <dgm:t>
        <a:bodyPr/>
        <a:lstStyle/>
        <a:p>
          <a:endParaRPr lang="en-US"/>
        </a:p>
      </dgm:t>
    </dgm:pt>
    <dgm:pt modelId="{5AA0BBE0-CF66-4EC2-B3FB-2D53EEC6F3D9}" type="sibTrans" cxnId="{52669E9B-5B16-4B57-9518-136EE909C96A}">
      <dgm:prSet/>
      <dgm:spPr/>
      <dgm:t>
        <a:bodyPr/>
        <a:lstStyle/>
        <a:p>
          <a:endParaRPr lang="en-US"/>
        </a:p>
      </dgm:t>
    </dgm:pt>
    <dgm:pt modelId="{61843C30-6CB0-4AF5-AB23-66228FEA2D25}">
      <dgm:prSet/>
      <dgm:spPr/>
      <dgm:t>
        <a:bodyPr/>
        <a:lstStyle/>
        <a:p>
          <a:r>
            <a:rPr lang="en-US" dirty="0"/>
            <a:t>Resident Feedback</a:t>
          </a:r>
        </a:p>
      </dgm:t>
    </dgm:pt>
    <dgm:pt modelId="{4C5899A4-2227-4513-9315-F09BA93EC646}" type="parTrans" cxnId="{88BDD699-D45A-414C-B1EB-7277FE405953}">
      <dgm:prSet/>
      <dgm:spPr/>
      <dgm:t>
        <a:bodyPr/>
        <a:lstStyle/>
        <a:p>
          <a:endParaRPr lang="en-US"/>
        </a:p>
      </dgm:t>
    </dgm:pt>
    <dgm:pt modelId="{E6C3B24B-1D2A-454A-810A-BE75B336DC80}" type="sibTrans" cxnId="{88BDD699-D45A-414C-B1EB-7277FE405953}">
      <dgm:prSet/>
      <dgm:spPr/>
      <dgm:t>
        <a:bodyPr/>
        <a:lstStyle/>
        <a:p>
          <a:endParaRPr lang="en-US"/>
        </a:p>
      </dgm:t>
    </dgm:pt>
    <dgm:pt modelId="{5153A64E-9BB3-43E4-B4E8-F16DCE01E8D3}">
      <dgm:prSet/>
      <dgm:spPr/>
      <dgm:t>
        <a:bodyPr/>
        <a:lstStyle/>
        <a:p>
          <a:r>
            <a:rPr lang="en-US" dirty="0"/>
            <a:t>Tip Sheet</a:t>
          </a:r>
        </a:p>
      </dgm:t>
    </dgm:pt>
    <dgm:pt modelId="{F53D3D25-6B54-4632-8E6F-0414CB194CC1}" type="parTrans" cxnId="{76D92E03-8117-45FB-81A0-7C347C95FD91}">
      <dgm:prSet/>
      <dgm:spPr/>
      <dgm:t>
        <a:bodyPr/>
        <a:lstStyle/>
        <a:p>
          <a:endParaRPr lang="en-US"/>
        </a:p>
      </dgm:t>
    </dgm:pt>
    <dgm:pt modelId="{A07CD399-CBDB-405C-BDB9-BCAB14498180}" type="sibTrans" cxnId="{76D92E03-8117-45FB-81A0-7C347C95FD91}">
      <dgm:prSet/>
      <dgm:spPr/>
      <dgm:t>
        <a:bodyPr/>
        <a:lstStyle/>
        <a:p>
          <a:endParaRPr lang="en-US"/>
        </a:p>
      </dgm:t>
    </dgm:pt>
    <dgm:pt modelId="{4D86A362-F983-4261-899F-86C865A473AE}">
      <dgm:prSet/>
      <dgm:spPr/>
      <dgm:t>
        <a:bodyPr/>
        <a:lstStyle/>
        <a:p>
          <a:r>
            <a:rPr lang="en-US" dirty="0"/>
            <a:t>Podcast</a:t>
          </a:r>
        </a:p>
      </dgm:t>
    </dgm:pt>
    <dgm:pt modelId="{10F77B08-3943-422B-A1A1-83E18F06E96A}" type="parTrans" cxnId="{9407C3C5-D139-4159-A833-3E72F0724DD9}">
      <dgm:prSet/>
      <dgm:spPr/>
      <dgm:t>
        <a:bodyPr/>
        <a:lstStyle/>
        <a:p>
          <a:endParaRPr lang="en-US"/>
        </a:p>
      </dgm:t>
    </dgm:pt>
    <dgm:pt modelId="{6178921D-B7C0-41D3-B44B-656484C16E91}" type="sibTrans" cxnId="{9407C3C5-D139-4159-A833-3E72F0724DD9}">
      <dgm:prSet/>
      <dgm:spPr/>
      <dgm:t>
        <a:bodyPr/>
        <a:lstStyle/>
        <a:p>
          <a:endParaRPr lang="en-US"/>
        </a:p>
      </dgm:t>
    </dgm:pt>
    <dgm:pt modelId="{D20171A2-8EF1-4861-A460-60AF88B4A83A}" type="pres">
      <dgm:prSet presAssocID="{00A3A86C-4A0F-4BF1-9053-FE3B393EE38A}" presName="Name0" presStyleCnt="0">
        <dgm:presLayoutVars>
          <dgm:dir/>
          <dgm:animLvl val="lvl"/>
          <dgm:resizeHandles val="exact"/>
        </dgm:presLayoutVars>
      </dgm:prSet>
      <dgm:spPr/>
    </dgm:pt>
    <dgm:pt modelId="{B0B98DE4-72EA-4BF0-B7C3-28E940482AEC}" type="pres">
      <dgm:prSet presAssocID="{10AFCD7E-91B7-40B4-A14A-4490F1C779AD}" presName="linNode" presStyleCnt="0"/>
      <dgm:spPr/>
    </dgm:pt>
    <dgm:pt modelId="{C6F69472-3CE1-4E78-B3F6-A556861A6CDA}" type="pres">
      <dgm:prSet presAssocID="{10AFCD7E-91B7-40B4-A14A-4490F1C779A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B8DE15A-FF02-4C87-9641-42B35A2F0194}" type="pres">
      <dgm:prSet presAssocID="{10AFCD7E-91B7-40B4-A14A-4490F1C779AD}" presName="descendantText" presStyleLbl="alignAccFollowNode1" presStyleIdx="0" presStyleCnt="3">
        <dgm:presLayoutVars>
          <dgm:bulletEnabled val="1"/>
        </dgm:presLayoutVars>
      </dgm:prSet>
      <dgm:spPr/>
    </dgm:pt>
    <dgm:pt modelId="{EA171233-0E2D-434C-BF49-3F8B54614F89}" type="pres">
      <dgm:prSet presAssocID="{E71927CF-F400-4E30-9CCB-E610F9094217}" presName="sp" presStyleCnt="0"/>
      <dgm:spPr/>
    </dgm:pt>
    <dgm:pt modelId="{03CE1C3F-F141-4139-A339-7CD30B40C9A2}" type="pres">
      <dgm:prSet presAssocID="{9DD7D9AF-A233-48B7-B7D6-2F8420ACD647}" presName="linNode" presStyleCnt="0"/>
      <dgm:spPr/>
    </dgm:pt>
    <dgm:pt modelId="{368A9B7B-4746-4875-B85B-48668E895671}" type="pres">
      <dgm:prSet presAssocID="{9DD7D9AF-A233-48B7-B7D6-2F8420ACD64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F0CEF66E-12FF-47EB-A84A-4ACCCD521600}" type="pres">
      <dgm:prSet presAssocID="{9DD7D9AF-A233-48B7-B7D6-2F8420ACD647}" presName="descendantText" presStyleLbl="alignAccFollowNode1" presStyleIdx="1" presStyleCnt="3">
        <dgm:presLayoutVars>
          <dgm:bulletEnabled val="1"/>
        </dgm:presLayoutVars>
      </dgm:prSet>
      <dgm:spPr/>
    </dgm:pt>
    <dgm:pt modelId="{038F9736-35E7-4653-A2C3-A28A3CB708C2}" type="pres">
      <dgm:prSet presAssocID="{1637052D-22C7-4E25-BAD7-D6EEA97F6D6D}" presName="sp" presStyleCnt="0"/>
      <dgm:spPr/>
    </dgm:pt>
    <dgm:pt modelId="{89F967AB-4A9A-4814-AFCC-0A0FF0CABA1F}" type="pres">
      <dgm:prSet presAssocID="{61843C30-6CB0-4AF5-AB23-66228FEA2D25}" presName="linNode" presStyleCnt="0"/>
      <dgm:spPr/>
    </dgm:pt>
    <dgm:pt modelId="{A7A4A79B-6B08-40BE-98E0-24A9F5E8A7D7}" type="pres">
      <dgm:prSet presAssocID="{61843C30-6CB0-4AF5-AB23-66228FEA2D2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857017D-A942-4E90-A068-C1CFA6E6EE06}" type="pres">
      <dgm:prSet presAssocID="{61843C30-6CB0-4AF5-AB23-66228FEA2D2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942EF00-48B8-441C-9854-CA4AEBF60C03}" type="presOf" srcId="{9DD7D9AF-A233-48B7-B7D6-2F8420ACD647}" destId="{368A9B7B-4746-4875-B85B-48668E895671}" srcOrd="0" destOrd="0" presId="urn:microsoft.com/office/officeart/2005/8/layout/vList5"/>
    <dgm:cxn modelId="{76D92E03-8117-45FB-81A0-7C347C95FD91}" srcId="{61843C30-6CB0-4AF5-AB23-66228FEA2D25}" destId="{5153A64E-9BB3-43E4-B4E8-F16DCE01E8D3}" srcOrd="0" destOrd="0" parTransId="{F53D3D25-6B54-4632-8E6F-0414CB194CC1}" sibTransId="{A07CD399-CBDB-405C-BDB9-BCAB14498180}"/>
    <dgm:cxn modelId="{35047A14-D067-4EE7-A6C6-17FBF34B0051}" type="presOf" srcId="{00A3A86C-4A0F-4BF1-9053-FE3B393EE38A}" destId="{D20171A2-8EF1-4861-A460-60AF88B4A83A}" srcOrd="0" destOrd="0" presId="urn:microsoft.com/office/officeart/2005/8/layout/vList5"/>
    <dgm:cxn modelId="{DE62D917-A780-4311-9E8C-DEA260F42B1D}" type="presOf" srcId="{F1820C08-3B31-4B09-B565-7A2AFC51DB18}" destId="{F0CEF66E-12FF-47EB-A84A-4ACCCD521600}" srcOrd="0" destOrd="0" presId="urn:microsoft.com/office/officeart/2005/8/layout/vList5"/>
    <dgm:cxn modelId="{52EF4B1C-619E-4724-BA88-4664D59E07EB}" srcId="{9DD7D9AF-A233-48B7-B7D6-2F8420ACD647}" destId="{F1820C08-3B31-4B09-B565-7A2AFC51DB18}" srcOrd="0" destOrd="0" parTransId="{A66FD95C-775C-403C-A771-F2E6707CF29E}" sibTransId="{BBAD0E6C-0167-45AE-9FF9-0DA2E5366A4D}"/>
    <dgm:cxn modelId="{408B0C2C-7FCC-4121-B6F5-EA23742520CF}" srcId="{00A3A86C-4A0F-4BF1-9053-FE3B393EE38A}" destId="{10AFCD7E-91B7-40B4-A14A-4490F1C779AD}" srcOrd="0" destOrd="0" parTransId="{36DD069D-8F46-4733-88B7-90043609A8EE}" sibTransId="{E71927CF-F400-4E30-9CCB-E610F9094217}"/>
    <dgm:cxn modelId="{81B1FE35-EFC3-49BF-B2C4-C28E90FFF6B5}" type="presOf" srcId="{5153A64E-9BB3-43E4-B4E8-F16DCE01E8D3}" destId="{2857017D-A942-4E90-A068-C1CFA6E6EE06}" srcOrd="0" destOrd="0" presId="urn:microsoft.com/office/officeart/2005/8/layout/vList5"/>
    <dgm:cxn modelId="{8437BC3C-B72C-46B9-81C2-71633DB8C02C}" type="presOf" srcId="{F4E596AE-1431-4459-9BA4-19772E78CE8E}" destId="{CB8DE15A-FF02-4C87-9641-42B35A2F0194}" srcOrd="0" destOrd="0" presId="urn:microsoft.com/office/officeart/2005/8/layout/vList5"/>
    <dgm:cxn modelId="{12105567-252E-4149-8F5F-B4780082AC69}" type="presOf" srcId="{61843C30-6CB0-4AF5-AB23-66228FEA2D25}" destId="{A7A4A79B-6B08-40BE-98E0-24A9F5E8A7D7}" srcOrd="0" destOrd="0" presId="urn:microsoft.com/office/officeart/2005/8/layout/vList5"/>
    <dgm:cxn modelId="{AAC4C453-EE28-4562-9DC9-5C590124D654}" type="presOf" srcId="{402DDA4A-6F3F-4CE8-B209-5680175AB379}" destId="{CB8DE15A-FF02-4C87-9641-42B35A2F0194}" srcOrd="0" destOrd="1" presId="urn:microsoft.com/office/officeart/2005/8/layout/vList5"/>
    <dgm:cxn modelId="{C0E71E56-F5C9-4248-AD6A-1750EB06C47B}" srcId="{10AFCD7E-91B7-40B4-A14A-4490F1C779AD}" destId="{F4E596AE-1431-4459-9BA4-19772E78CE8E}" srcOrd="0" destOrd="0" parTransId="{98CE4FAE-9E34-481C-BFCA-4ED7530A794B}" sibTransId="{5CBA7F04-0187-4906-AF10-0073B9FFE3E1}"/>
    <dgm:cxn modelId="{3CF16856-E20A-4825-97BF-9DAED461038E}" type="presOf" srcId="{4D86A362-F983-4261-899F-86C865A473AE}" destId="{2857017D-A942-4E90-A068-C1CFA6E6EE06}" srcOrd="0" destOrd="1" presId="urn:microsoft.com/office/officeart/2005/8/layout/vList5"/>
    <dgm:cxn modelId="{E1F5CC88-CC7F-4D79-B00C-B053E175C6F0}" type="presOf" srcId="{D633216B-5343-4940-A04A-BFBF15F0DF06}" destId="{F0CEF66E-12FF-47EB-A84A-4ACCCD521600}" srcOrd="0" destOrd="1" presId="urn:microsoft.com/office/officeart/2005/8/layout/vList5"/>
    <dgm:cxn modelId="{EFE99091-BF28-46F1-A8DD-2AE5370AAE04}" type="presOf" srcId="{10AFCD7E-91B7-40B4-A14A-4490F1C779AD}" destId="{C6F69472-3CE1-4E78-B3F6-A556861A6CDA}" srcOrd="0" destOrd="0" presId="urn:microsoft.com/office/officeart/2005/8/layout/vList5"/>
    <dgm:cxn modelId="{88BDD699-D45A-414C-B1EB-7277FE405953}" srcId="{00A3A86C-4A0F-4BF1-9053-FE3B393EE38A}" destId="{61843C30-6CB0-4AF5-AB23-66228FEA2D25}" srcOrd="2" destOrd="0" parTransId="{4C5899A4-2227-4513-9315-F09BA93EC646}" sibTransId="{E6C3B24B-1D2A-454A-810A-BE75B336DC80}"/>
    <dgm:cxn modelId="{52669E9B-5B16-4B57-9518-136EE909C96A}" srcId="{9DD7D9AF-A233-48B7-B7D6-2F8420ACD647}" destId="{D633216B-5343-4940-A04A-BFBF15F0DF06}" srcOrd="1" destOrd="0" parTransId="{E995D878-9729-42FF-B9D2-36ECE53B3549}" sibTransId="{5AA0BBE0-CF66-4EC2-B3FB-2D53EEC6F3D9}"/>
    <dgm:cxn modelId="{4EEC21BC-BDC2-42B7-9077-9D44E77E6BD1}" srcId="{10AFCD7E-91B7-40B4-A14A-4490F1C779AD}" destId="{402DDA4A-6F3F-4CE8-B209-5680175AB379}" srcOrd="1" destOrd="0" parTransId="{1976766F-90FD-4D5B-882D-3D1ECA09A2FB}" sibTransId="{D540C5E7-EB85-452A-8811-A296F7E5EF72}"/>
    <dgm:cxn modelId="{9407C3C5-D139-4159-A833-3E72F0724DD9}" srcId="{61843C30-6CB0-4AF5-AB23-66228FEA2D25}" destId="{4D86A362-F983-4261-899F-86C865A473AE}" srcOrd="1" destOrd="0" parTransId="{10F77B08-3943-422B-A1A1-83E18F06E96A}" sibTransId="{6178921D-B7C0-41D3-B44B-656484C16E91}"/>
    <dgm:cxn modelId="{FCE0E4D5-B311-4001-82AA-2B7DDB71E094}" srcId="{00A3A86C-4A0F-4BF1-9053-FE3B393EE38A}" destId="{9DD7D9AF-A233-48B7-B7D6-2F8420ACD647}" srcOrd="1" destOrd="0" parTransId="{7AAE3E07-4300-4A49-8222-FB4E6203080F}" sibTransId="{1637052D-22C7-4E25-BAD7-D6EEA97F6D6D}"/>
    <dgm:cxn modelId="{D85B3071-18B1-44AE-93C5-31B303A71EC6}" type="presParOf" srcId="{D20171A2-8EF1-4861-A460-60AF88B4A83A}" destId="{B0B98DE4-72EA-4BF0-B7C3-28E940482AEC}" srcOrd="0" destOrd="0" presId="urn:microsoft.com/office/officeart/2005/8/layout/vList5"/>
    <dgm:cxn modelId="{B46CE82D-6FFE-4BAB-B07C-EB1B5E1D5DA4}" type="presParOf" srcId="{B0B98DE4-72EA-4BF0-B7C3-28E940482AEC}" destId="{C6F69472-3CE1-4E78-B3F6-A556861A6CDA}" srcOrd="0" destOrd="0" presId="urn:microsoft.com/office/officeart/2005/8/layout/vList5"/>
    <dgm:cxn modelId="{BE943C23-CB72-4AC9-B573-65162AD7BDCC}" type="presParOf" srcId="{B0B98DE4-72EA-4BF0-B7C3-28E940482AEC}" destId="{CB8DE15A-FF02-4C87-9641-42B35A2F0194}" srcOrd="1" destOrd="0" presId="urn:microsoft.com/office/officeart/2005/8/layout/vList5"/>
    <dgm:cxn modelId="{6E0C2B0F-2E0F-4D9B-9067-F51A653C059A}" type="presParOf" srcId="{D20171A2-8EF1-4861-A460-60AF88B4A83A}" destId="{EA171233-0E2D-434C-BF49-3F8B54614F89}" srcOrd="1" destOrd="0" presId="urn:microsoft.com/office/officeart/2005/8/layout/vList5"/>
    <dgm:cxn modelId="{169EA109-D032-4E04-935F-F194835B6CB5}" type="presParOf" srcId="{D20171A2-8EF1-4861-A460-60AF88B4A83A}" destId="{03CE1C3F-F141-4139-A339-7CD30B40C9A2}" srcOrd="2" destOrd="0" presId="urn:microsoft.com/office/officeart/2005/8/layout/vList5"/>
    <dgm:cxn modelId="{37CA65B0-D002-403A-ACDE-2F22608C30CF}" type="presParOf" srcId="{03CE1C3F-F141-4139-A339-7CD30B40C9A2}" destId="{368A9B7B-4746-4875-B85B-48668E895671}" srcOrd="0" destOrd="0" presId="urn:microsoft.com/office/officeart/2005/8/layout/vList5"/>
    <dgm:cxn modelId="{86478F68-08A2-44CD-BCDE-9EC6B400434E}" type="presParOf" srcId="{03CE1C3F-F141-4139-A339-7CD30B40C9A2}" destId="{F0CEF66E-12FF-47EB-A84A-4ACCCD521600}" srcOrd="1" destOrd="0" presId="urn:microsoft.com/office/officeart/2005/8/layout/vList5"/>
    <dgm:cxn modelId="{C6B0DAA1-A561-4767-B5A3-E40370E66286}" type="presParOf" srcId="{D20171A2-8EF1-4861-A460-60AF88B4A83A}" destId="{038F9736-35E7-4653-A2C3-A28A3CB708C2}" srcOrd="3" destOrd="0" presId="urn:microsoft.com/office/officeart/2005/8/layout/vList5"/>
    <dgm:cxn modelId="{00CBFE3A-6757-4E7B-AE98-6ED5FD0ED828}" type="presParOf" srcId="{D20171A2-8EF1-4861-A460-60AF88B4A83A}" destId="{89F967AB-4A9A-4814-AFCC-0A0FF0CABA1F}" srcOrd="4" destOrd="0" presId="urn:microsoft.com/office/officeart/2005/8/layout/vList5"/>
    <dgm:cxn modelId="{A45D8104-8F9E-4EE9-B754-618E46F64D6D}" type="presParOf" srcId="{89F967AB-4A9A-4814-AFCC-0A0FF0CABA1F}" destId="{A7A4A79B-6B08-40BE-98E0-24A9F5E8A7D7}" srcOrd="0" destOrd="0" presId="urn:microsoft.com/office/officeart/2005/8/layout/vList5"/>
    <dgm:cxn modelId="{CBDCA274-FFDA-4A11-BABC-0410554DF097}" type="presParOf" srcId="{89F967AB-4A9A-4814-AFCC-0A0FF0CABA1F}" destId="{2857017D-A942-4E90-A068-C1CFA6E6EE0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22629B-599C-4299-A88E-7600FE1747E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705356-1D7A-4778-9841-672F01984D08}">
      <dgm:prSet/>
      <dgm:spPr/>
      <dgm:t>
        <a:bodyPr/>
        <a:lstStyle/>
        <a:p>
          <a:r>
            <a:rPr lang="en-US" dirty="0"/>
            <a:t>Ground Rules</a:t>
          </a:r>
        </a:p>
      </dgm:t>
    </dgm:pt>
    <dgm:pt modelId="{97E18665-1D64-443B-A4A7-CE1C86E12674}" type="parTrans" cxnId="{1DCA4DF5-5C40-41A1-BC31-DB608F0AC2CD}">
      <dgm:prSet/>
      <dgm:spPr/>
      <dgm:t>
        <a:bodyPr/>
        <a:lstStyle/>
        <a:p>
          <a:endParaRPr lang="en-US"/>
        </a:p>
      </dgm:t>
    </dgm:pt>
    <dgm:pt modelId="{D9BF48A2-1188-462F-9E2E-1778FA62901E}" type="sibTrans" cxnId="{1DCA4DF5-5C40-41A1-BC31-DB608F0AC2CD}">
      <dgm:prSet/>
      <dgm:spPr/>
      <dgm:t>
        <a:bodyPr/>
        <a:lstStyle/>
        <a:p>
          <a:endParaRPr lang="en-US"/>
        </a:p>
      </dgm:t>
    </dgm:pt>
    <dgm:pt modelId="{E4415BF3-6F5B-48C3-B8DD-BA8933147BE8}">
      <dgm:prSet/>
      <dgm:spPr/>
      <dgm:t>
        <a:bodyPr/>
        <a:lstStyle/>
        <a:p>
          <a:r>
            <a:rPr lang="en-US" dirty="0"/>
            <a:t>Articles</a:t>
          </a:r>
        </a:p>
      </dgm:t>
    </dgm:pt>
    <dgm:pt modelId="{43194AC8-7DF5-4922-8ECD-D95F01B74C9C}" type="parTrans" cxnId="{1E75AD2C-C7F1-464D-97D5-CCF8AB886066}">
      <dgm:prSet/>
      <dgm:spPr/>
      <dgm:t>
        <a:bodyPr/>
        <a:lstStyle/>
        <a:p>
          <a:endParaRPr lang="en-US"/>
        </a:p>
      </dgm:t>
    </dgm:pt>
    <dgm:pt modelId="{50055D29-084B-4267-9AB4-6FE28265C343}" type="sibTrans" cxnId="{1E75AD2C-C7F1-464D-97D5-CCF8AB886066}">
      <dgm:prSet/>
      <dgm:spPr/>
      <dgm:t>
        <a:bodyPr/>
        <a:lstStyle/>
        <a:p>
          <a:endParaRPr lang="en-US"/>
        </a:p>
      </dgm:t>
    </dgm:pt>
    <dgm:pt modelId="{C011F2CA-918D-40AB-9654-645CBD6817DB}">
      <dgm:prSet/>
      <dgm:spPr/>
      <dgm:t>
        <a:bodyPr/>
        <a:lstStyle/>
        <a:p>
          <a:r>
            <a:rPr lang="en-US" dirty="0"/>
            <a:t>Promote honest dialogue</a:t>
          </a:r>
        </a:p>
      </dgm:t>
    </dgm:pt>
    <dgm:pt modelId="{6261136E-D3F3-4BD0-9568-5BF34AF31337}" type="parTrans" cxnId="{11345C62-34C5-4ACE-A4D4-1342A450F384}">
      <dgm:prSet/>
      <dgm:spPr/>
      <dgm:t>
        <a:bodyPr/>
        <a:lstStyle/>
        <a:p>
          <a:endParaRPr lang="en-US"/>
        </a:p>
      </dgm:t>
    </dgm:pt>
    <dgm:pt modelId="{2B81D8F2-656C-4BD4-AEAC-6330D750F8E7}" type="sibTrans" cxnId="{11345C62-34C5-4ACE-A4D4-1342A450F384}">
      <dgm:prSet/>
      <dgm:spPr/>
      <dgm:t>
        <a:bodyPr/>
        <a:lstStyle/>
        <a:p>
          <a:endParaRPr lang="en-US"/>
        </a:p>
      </dgm:t>
    </dgm:pt>
    <dgm:pt modelId="{781D9612-FEAB-4D93-BEC7-CFF5CDF2F79E}" type="pres">
      <dgm:prSet presAssocID="{8B22629B-599C-4299-A88E-7600FE1747E3}" presName="diagram" presStyleCnt="0">
        <dgm:presLayoutVars>
          <dgm:dir/>
          <dgm:resizeHandles val="exact"/>
        </dgm:presLayoutVars>
      </dgm:prSet>
      <dgm:spPr/>
    </dgm:pt>
    <dgm:pt modelId="{11C75D29-566B-4375-B1E5-2669EE81B44D}" type="pres">
      <dgm:prSet presAssocID="{07705356-1D7A-4778-9841-672F01984D08}" presName="node" presStyleLbl="node1" presStyleIdx="0" presStyleCnt="3">
        <dgm:presLayoutVars>
          <dgm:bulletEnabled val="1"/>
        </dgm:presLayoutVars>
      </dgm:prSet>
      <dgm:spPr/>
    </dgm:pt>
    <dgm:pt modelId="{52A40F0B-95E5-4692-9112-B3380A3F6FA1}" type="pres">
      <dgm:prSet presAssocID="{D9BF48A2-1188-462F-9E2E-1778FA62901E}" presName="sibTrans" presStyleCnt="0"/>
      <dgm:spPr/>
    </dgm:pt>
    <dgm:pt modelId="{48CFFC1F-9E1D-4B54-87E9-FCEDE5C68698}" type="pres">
      <dgm:prSet presAssocID="{C011F2CA-918D-40AB-9654-645CBD6817DB}" presName="node" presStyleLbl="node1" presStyleIdx="1" presStyleCnt="3">
        <dgm:presLayoutVars>
          <dgm:bulletEnabled val="1"/>
        </dgm:presLayoutVars>
      </dgm:prSet>
      <dgm:spPr/>
    </dgm:pt>
    <dgm:pt modelId="{68AE1147-00C8-48E0-BE17-7907F4175F2D}" type="pres">
      <dgm:prSet presAssocID="{2B81D8F2-656C-4BD4-AEAC-6330D750F8E7}" presName="sibTrans" presStyleCnt="0"/>
      <dgm:spPr/>
    </dgm:pt>
    <dgm:pt modelId="{CCA45CA2-D3F1-4115-96AC-CB9A4484E554}" type="pres">
      <dgm:prSet presAssocID="{E4415BF3-6F5B-48C3-B8DD-BA8933147BE8}" presName="node" presStyleLbl="node1" presStyleIdx="2" presStyleCnt="3">
        <dgm:presLayoutVars>
          <dgm:bulletEnabled val="1"/>
        </dgm:presLayoutVars>
      </dgm:prSet>
      <dgm:spPr/>
    </dgm:pt>
  </dgm:ptLst>
  <dgm:cxnLst>
    <dgm:cxn modelId="{8387B20E-9EB2-4BB7-AAE9-D1F7EAEA45F8}" type="presOf" srcId="{8B22629B-599C-4299-A88E-7600FE1747E3}" destId="{781D9612-FEAB-4D93-BEC7-CFF5CDF2F79E}" srcOrd="0" destOrd="0" presId="urn:microsoft.com/office/officeart/2005/8/layout/default"/>
    <dgm:cxn modelId="{45CC4919-CF76-4F08-A98D-38FA705806C4}" type="presOf" srcId="{07705356-1D7A-4778-9841-672F01984D08}" destId="{11C75D29-566B-4375-B1E5-2669EE81B44D}" srcOrd="0" destOrd="0" presId="urn:microsoft.com/office/officeart/2005/8/layout/default"/>
    <dgm:cxn modelId="{1E75AD2C-C7F1-464D-97D5-CCF8AB886066}" srcId="{8B22629B-599C-4299-A88E-7600FE1747E3}" destId="{E4415BF3-6F5B-48C3-B8DD-BA8933147BE8}" srcOrd="2" destOrd="0" parTransId="{43194AC8-7DF5-4922-8ECD-D95F01B74C9C}" sibTransId="{50055D29-084B-4267-9AB4-6FE28265C343}"/>
    <dgm:cxn modelId="{11345C62-34C5-4ACE-A4D4-1342A450F384}" srcId="{8B22629B-599C-4299-A88E-7600FE1747E3}" destId="{C011F2CA-918D-40AB-9654-645CBD6817DB}" srcOrd="1" destOrd="0" parTransId="{6261136E-D3F3-4BD0-9568-5BF34AF31337}" sibTransId="{2B81D8F2-656C-4BD4-AEAC-6330D750F8E7}"/>
    <dgm:cxn modelId="{D5190D43-9841-45C6-AB81-C6A778BFCC43}" type="presOf" srcId="{C011F2CA-918D-40AB-9654-645CBD6817DB}" destId="{48CFFC1F-9E1D-4B54-87E9-FCEDE5C68698}" srcOrd="0" destOrd="0" presId="urn:microsoft.com/office/officeart/2005/8/layout/default"/>
    <dgm:cxn modelId="{484BFAB9-C1D6-4B9B-95D3-E4A52A036463}" type="presOf" srcId="{E4415BF3-6F5B-48C3-B8DD-BA8933147BE8}" destId="{CCA45CA2-D3F1-4115-96AC-CB9A4484E554}" srcOrd="0" destOrd="0" presId="urn:microsoft.com/office/officeart/2005/8/layout/default"/>
    <dgm:cxn modelId="{1DCA4DF5-5C40-41A1-BC31-DB608F0AC2CD}" srcId="{8B22629B-599C-4299-A88E-7600FE1747E3}" destId="{07705356-1D7A-4778-9841-672F01984D08}" srcOrd="0" destOrd="0" parTransId="{97E18665-1D64-443B-A4A7-CE1C86E12674}" sibTransId="{D9BF48A2-1188-462F-9E2E-1778FA62901E}"/>
    <dgm:cxn modelId="{3B9E011F-E7D4-496A-85FD-F3D3B4D88618}" type="presParOf" srcId="{781D9612-FEAB-4D93-BEC7-CFF5CDF2F79E}" destId="{11C75D29-566B-4375-B1E5-2669EE81B44D}" srcOrd="0" destOrd="0" presId="urn:microsoft.com/office/officeart/2005/8/layout/default"/>
    <dgm:cxn modelId="{0344DAA7-7708-48CA-8799-E865891BB19A}" type="presParOf" srcId="{781D9612-FEAB-4D93-BEC7-CFF5CDF2F79E}" destId="{52A40F0B-95E5-4692-9112-B3380A3F6FA1}" srcOrd="1" destOrd="0" presId="urn:microsoft.com/office/officeart/2005/8/layout/default"/>
    <dgm:cxn modelId="{777FE622-9DB7-4FE6-BB81-D862A630B113}" type="presParOf" srcId="{781D9612-FEAB-4D93-BEC7-CFF5CDF2F79E}" destId="{48CFFC1F-9E1D-4B54-87E9-FCEDE5C68698}" srcOrd="2" destOrd="0" presId="urn:microsoft.com/office/officeart/2005/8/layout/default"/>
    <dgm:cxn modelId="{2F2DB39B-2893-4666-B646-FD260F4E175B}" type="presParOf" srcId="{781D9612-FEAB-4D93-BEC7-CFF5CDF2F79E}" destId="{68AE1147-00C8-48E0-BE17-7907F4175F2D}" srcOrd="3" destOrd="0" presId="urn:microsoft.com/office/officeart/2005/8/layout/default"/>
    <dgm:cxn modelId="{A5588E1D-B3DB-42CA-ADBC-23E21306EC5F}" type="presParOf" srcId="{781D9612-FEAB-4D93-BEC7-CFF5CDF2F79E}" destId="{CCA45CA2-D3F1-4115-96AC-CB9A4484E55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1444BD-7EF8-494E-AC6E-55034F09DEC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1BC28A-0BAD-43B2-9C31-BE4F237CD7DB}">
      <dgm:prSet phldrT="[Text]" custT="1"/>
      <dgm:spPr/>
      <dgm:t>
        <a:bodyPr/>
        <a:lstStyle/>
        <a:p>
          <a:r>
            <a:rPr lang="en-US" sz="2200" dirty="0"/>
            <a:t>I. </a:t>
          </a:r>
          <a:r>
            <a:rPr lang="en-US" sz="2400" dirty="0" err="1"/>
            <a:t>SafeSpot</a:t>
          </a:r>
          <a:r>
            <a:rPr lang="en-US" sz="2400" dirty="0"/>
            <a:t> and Safety Huddle Reporting</a:t>
          </a:r>
        </a:p>
      </dgm:t>
    </dgm:pt>
    <dgm:pt modelId="{9B42289B-51DF-4443-A730-BF9D76CE9691}" type="parTrans" cxnId="{1E1FA2EB-4DC4-40A6-AD3D-7CAE86DBEC2D}">
      <dgm:prSet/>
      <dgm:spPr/>
      <dgm:t>
        <a:bodyPr/>
        <a:lstStyle/>
        <a:p>
          <a:endParaRPr lang="en-US"/>
        </a:p>
      </dgm:t>
    </dgm:pt>
    <dgm:pt modelId="{6A4CEBA4-E4E3-4E41-A24B-3F6FADE649E0}" type="sibTrans" cxnId="{1E1FA2EB-4DC4-40A6-AD3D-7CAE86DBEC2D}">
      <dgm:prSet/>
      <dgm:spPr/>
      <dgm:t>
        <a:bodyPr/>
        <a:lstStyle/>
        <a:p>
          <a:endParaRPr lang="en-US"/>
        </a:p>
      </dgm:t>
    </dgm:pt>
    <dgm:pt modelId="{47D01560-AC87-48AC-95CF-87BCEDDC0B0E}">
      <dgm:prSet phldrT="[Text]" custT="1"/>
      <dgm:spPr/>
      <dgm:t>
        <a:bodyPr/>
        <a:lstStyle/>
        <a:p>
          <a:r>
            <a:rPr lang="en-US" sz="2400" dirty="0"/>
            <a:t>II. Policy: Responding to Bias from patients</a:t>
          </a:r>
        </a:p>
      </dgm:t>
    </dgm:pt>
    <dgm:pt modelId="{3ECEA87F-E767-4FED-A68D-64BD3052DCE2}" type="parTrans" cxnId="{58BD2CA4-8649-4C7E-8174-C382A1905CAA}">
      <dgm:prSet/>
      <dgm:spPr/>
      <dgm:t>
        <a:bodyPr/>
        <a:lstStyle/>
        <a:p>
          <a:endParaRPr lang="en-US"/>
        </a:p>
      </dgm:t>
    </dgm:pt>
    <dgm:pt modelId="{CFC00331-8B3F-4122-8FDE-93776473DEAC}" type="sibTrans" cxnId="{58BD2CA4-8649-4C7E-8174-C382A1905CAA}">
      <dgm:prSet/>
      <dgm:spPr/>
      <dgm:t>
        <a:bodyPr/>
        <a:lstStyle/>
        <a:p>
          <a:endParaRPr lang="en-US"/>
        </a:p>
      </dgm:t>
    </dgm:pt>
    <dgm:pt modelId="{EC332533-A012-4A87-ABBE-FC711D5B9422}">
      <dgm:prSet phldrT="[Text]" custT="1"/>
      <dgm:spPr/>
      <dgm:t>
        <a:bodyPr/>
        <a:lstStyle/>
        <a:p>
          <a:r>
            <a:rPr lang="en-US" sz="2400" dirty="0"/>
            <a:t>III. Training: How to be an </a:t>
          </a:r>
          <a:r>
            <a:rPr lang="en-US" sz="2400" dirty="0" err="1"/>
            <a:t>Upstander</a:t>
          </a:r>
          <a:endParaRPr lang="en-US" sz="2400" dirty="0"/>
        </a:p>
      </dgm:t>
    </dgm:pt>
    <dgm:pt modelId="{011F5AD0-9F44-47A7-9572-06F8D25C0E2E}" type="parTrans" cxnId="{C8D3C97A-8310-4405-AC0C-E6E0F0CBFCCB}">
      <dgm:prSet/>
      <dgm:spPr/>
      <dgm:t>
        <a:bodyPr/>
        <a:lstStyle/>
        <a:p>
          <a:endParaRPr lang="en-US"/>
        </a:p>
      </dgm:t>
    </dgm:pt>
    <dgm:pt modelId="{1F9F1128-670D-4BB7-BB2E-0D3605EDE331}" type="sibTrans" cxnId="{C8D3C97A-8310-4405-AC0C-E6E0F0CBFCCB}">
      <dgm:prSet/>
      <dgm:spPr/>
      <dgm:t>
        <a:bodyPr/>
        <a:lstStyle/>
        <a:p>
          <a:endParaRPr lang="en-US"/>
        </a:p>
      </dgm:t>
    </dgm:pt>
    <dgm:pt modelId="{2781926E-3E77-4EE6-B7F5-3F4F57CCE724}">
      <dgm:prSet/>
      <dgm:spPr/>
      <dgm:t>
        <a:bodyPr/>
        <a:lstStyle/>
        <a:p>
          <a:r>
            <a:rPr lang="en-US" dirty="0"/>
            <a:t>Prevalence of bias/microaggressions</a:t>
          </a:r>
        </a:p>
      </dgm:t>
    </dgm:pt>
    <dgm:pt modelId="{06848438-5556-4AFF-BA22-2AA6B9CCC181}" type="parTrans" cxnId="{CABE75C9-3212-4F05-AEEE-9BEBC29E0999}">
      <dgm:prSet/>
      <dgm:spPr/>
      <dgm:t>
        <a:bodyPr/>
        <a:lstStyle/>
        <a:p>
          <a:endParaRPr lang="en-US"/>
        </a:p>
      </dgm:t>
    </dgm:pt>
    <dgm:pt modelId="{ED4B01AD-6596-4820-8B1F-E24A3D127742}" type="sibTrans" cxnId="{CABE75C9-3212-4F05-AEEE-9BEBC29E0999}">
      <dgm:prSet/>
      <dgm:spPr/>
      <dgm:t>
        <a:bodyPr/>
        <a:lstStyle/>
        <a:p>
          <a:endParaRPr lang="en-US"/>
        </a:p>
      </dgm:t>
    </dgm:pt>
    <dgm:pt modelId="{398117E7-4544-4B02-A9F0-4A2B8BF10943}">
      <dgm:prSet/>
      <dgm:spPr/>
      <dgm:t>
        <a:bodyPr/>
        <a:lstStyle/>
        <a:p>
          <a:r>
            <a:rPr lang="en-US" dirty="0"/>
            <a:t>Tools and guide on how to respond and report</a:t>
          </a:r>
        </a:p>
      </dgm:t>
    </dgm:pt>
    <dgm:pt modelId="{C5254E60-9615-4A48-8E29-4FEE487F9C3B}" type="parTrans" cxnId="{C6EF7807-2C96-4FB7-B25B-8640C6193B68}">
      <dgm:prSet/>
      <dgm:spPr/>
      <dgm:t>
        <a:bodyPr/>
        <a:lstStyle/>
        <a:p>
          <a:endParaRPr lang="en-US"/>
        </a:p>
      </dgm:t>
    </dgm:pt>
    <dgm:pt modelId="{BC3A18A4-64B5-42BB-8781-6B5269C9E8DE}" type="sibTrans" cxnId="{C6EF7807-2C96-4FB7-B25B-8640C6193B68}">
      <dgm:prSet/>
      <dgm:spPr/>
      <dgm:t>
        <a:bodyPr/>
        <a:lstStyle/>
        <a:p>
          <a:endParaRPr lang="en-US"/>
        </a:p>
      </dgm:t>
    </dgm:pt>
    <dgm:pt modelId="{CE5681EE-A8B0-4E62-A93C-48B5F0665832}">
      <dgm:prSet/>
      <dgm:spPr/>
      <dgm:t>
        <a:bodyPr/>
        <a:lstStyle/>
        <a:p>
          <a:r>
            <a:rPr lang="en-US" dirty="0"/>
            <a:t>GME – program directors, residents, APP, nursing</a:t>
          </a:r>
        </a:p>
      </dgm:t>
    </dgm:pt>
    <dgm:pt modelId="{EFE66574-EF70-4F9C-A77E-52F7DF1A5EC1}" type="parTrans" cxnId="{DE513EFD-6FBC-41BC-84AC-A4C3F8D3C3B0}">
      <dgm:prSet/>
      <dgm:spPr/>
      <dgm:t>
        <a:bodyPr/>
        <a:lstStyle/>
        <a:p>
          <a:endParaRPr lang="en-US"/>
        </a:p>
      </dgm:t>
    </dgm:pt>
    <dgm:pt modelId="{7DF3B37C-9304-4A81-9487-DF6528A9DBD1}" type="sibTrans" cxnId="{DE513EFD-6FBC-41BC-84AC-A4C3F8D3C3B0}">
      <dgm:prSet/>
      <dgm:spPr/>
      <dgm:t>
        <a:bodyPr/>
        <a:lstStyle/>
        <a:p>
          <a:endParaRPr lang="en-US"/>
        </a:p>
      </dgm:t>
    </dgm:pt>
    <dgm:pt modelId="{C7149E37-F936-47F5-B0FD-4058F59A52D0}">
      <dgm:prSet/>
      <dgm:spPr/>
      <dgm:t>
        <a:bodyPr/>
        <a:lstStyle/>
        <a:p>
          <a:r>
            <a:rPr lang="en-US" dirty="0"/>
            <a:t>Managers and supervisors</a:t>
          </a:r>
        </a:p>
      </dgm:t>
    </dgm:pt>
    <dgm:pt modelId="{6F0DFE33-533B-4C04-B422-9D6446ECC2BB}" type="parTrans" cxnId="{AEBD4CDA-1048-4D8A-BE8D-A65BB33FA137}">
      <dgm:prSet/>
      <dgm:spPr/>
      <dgm:t>
        <a:bodyPr/>
        <a:lstStyle/>
        <a:p>
          <a:endParaRPr lang="en-US"/>
        </a:p>
      </dgm:t>
    </dgm:pt>
    <dgm:pt modelId="{F3FDDA0F-4E07-4D01-BE91-B6F91DC07A5B}" type="sibTrans" cxnId="{AEBD4CDA-1048-4D8A-BE8D-A65BB33FA137}">
      <dgm:prSet/>
      <dgm:spPr/>
      <dgm:t>
        <a:bodyPr/>
        <a:lstStyle/>
        <a:p>
          <a:endParaRPr lang="en-US"/>
        </a:p>
      </dgm:t>
    </dgm:pt>
    <dgm:pt modelId="{E9A1E85B-6B6A-4FA1-AE66-997B01C0C4DE}" type="pres">
      <dgm:prSet presAssocID="{DA1444BD-7EF8-494E-AC6E-55034F09DEC4}" presName="linear" presStyleCnt="0">
        <dgm:presLayoutVars>
          <dgm:dir/>
          <dgm:animLvl val="lvl"/>
          <dgm:resizeHandles val="exact"/>
        </dgm:presLayoutVars>
      </dgm:prSet>
      <dgm:spPr/>
    </dgm:pt>
    <dgm:pt modelId="{1E476BFF-407F-4EC2-A681-B012BFFF71BD}" type="pres">
      <dgm:prSet presAssocID="{E01BC28A-0BAD-43B2-9C31-BE4F237CD7DB}" presName="parentLin" presStyleCnt="0"/>
      <dgm:spPr/>
    </dgm:pt>
    <dgm:pt modelId="{49F35EAF-0CA5-4215-B320-881698934C1C}" type="pres">
      <dgm:prSet presAssocID="{E01BC28A-0BAD-43B2-9C31-BE4F237CD7DB}" presName="parentLeftMargin" presStyleLbl="node1" presStyleIdx="0" presStyleCnt="3"/>
      <dgm:spPr/>
    </dgm:pt>
    <dgm:pt modelId="{2635819A-A7A2-4654-8273-0009F8D00F3F}" type="pres">
      <dgm:prSet presAssocID="{E01BC28A-0BAD-43B2-9C31-BE4F237CD7DB}" presName="parentText" presStyleLbl="node1" presStyleIdx="0" presStyleCnt="3" custScaleX="115944" custScaleY="155633">
        <dgm:presLayoutVars>
          <dgm:chMax val="0"/>
          <dgm:bulletEnabled val="1"/>
        </dgm:presLayoutVars>
      </dgm:prSet>
      <dgm:spPr/>
    </dgm:pt>
    <dgm:pt modelId="{BE5109FB-6393-4F4A-8854-DBBD9A0B78C1}" type="pres">
      <dgm:prSet presAssocID="{E01BC28A-0BAD-43B2-9C31-BE4F237CD7DB}" presName="negativeSpace" presStyleCnt="0"/>
      <dgm:spPr/>
    </dgm:pt>
    <dgm:pt modelId="{45D472EF-38D6-4AEC-B48C-32EFFC6986BF}" type="pres">
      <dgm:prSet presAssocID="{E01BC28A-0BAD-43B2-9C31-BE4F237CD7DB}" presName="childText" presStyleLbl="conFgAcc1" presStyleIdx="0" presStyleCnt="3">
        <dgm:presLayoutVars>
          <dgm:bulletEnabled val="1"/>
        </dgm:presLayoutVars>
      </dgm:prSet>
      <dgm:spPr/>
    </dgm:pt>
    <dgm:pt modelId="{40EBC302-C2F2-48CC-81C1-4DFD18E6AB63}" type="pres">
      <dgm:prSet presAssocID="{6A4CEBA4-E4E3-4E41-A24B-3F6FADE649E0}" presName="spaceBetweenRectangles" presStyleCnt="0"/>
      <dgm:spPr/>
    </dgm:pt>
    <dgm:pt modelId="{EC69BBC8-1694-40A9-BB44-ADCD9FC2F770}" type="pres">
      <dgm:prSet presAssocID="{47D01560-AC87-48AC-95CF-87BCEDDC0B0E}" presName="parentLin" presStyleCnt="0"/>
      <dgm:spPr/>
    </dgm:pt>
    <dgm:pt modelId="{7DF81E9F-2B36-4335-BF68-A155C4F98A64}" type="pres">
      <dgm:prSet presAssocID="{47D01560-AC87-48AC-95CF-87BCEDDC0B0E}" presName="parentLeftMargin" presStyleLbl="node1" presStyleIdx="0" presStyleCnt="3"/>
      <dgm:spPr/>
    </dgm:pt>
    <dgm:pt modelId="{1CF9F9F1-78E4-48FD-97D4-59C00E214A72}" type="pres">
      <dgm:prSet presAssocID="{47D01560-AC87-48AC-95CF-87BCEDDC0B0E}" presName="parentText" presStyleLbl="node1" presStyleIdx="1" presStyleCnt="3" custScaleX="113265" custScaleY="143891">
        <dgm:presLayoutVars>
          <dgm:chMax val="0"/>
          <dgm:bulletEnabled val="1"/>
        </dgm:presLayoutVars>
      </dgm:prSet>
      <dgm:spPr/>
    </dgm:pt>
    <dgm:pt modelId="{13DDA872-E54F-407A-8D25-278548D37473}" type="pres">
      <dgm:prSet presAssocID="{47D01560-AC87-48AC-95CF-87BCEDDC0B0E}" presName="negativeSpace" presStyleCnt="0"/>
      <dgm:spPr/>
    </dgm:pt>
    <dgm:pt modelId="{514E61C8-85E7-417C-860B-F1CB8B52D594}" type="pres">
      <dgm:prSet presAssocID="{47D01560-AC87-48AC-95CF-87BCEDDC0B0E}" presName="childText" presStyleLbl="conFgAcc1" presStyleIdx="1" presStyleCnt="3">
        <dgm:presLayoutVars>
          <dgm:bulletEnabled val="1"/>
        </dgm:presLayoutVars>
      </dgm:prSet>
      <dgm:spPr/>
    </dgm:pt>
    <dgm:pt modelId="{F9C6428C-BAA1-4871-B7A8-3BA581EA168E}" type="pres">
      <dgm:prSet presAssocID="{CFC00331-8B3F-4122-8FDE-93776473DEAC}" presName="spaceBetweenRectangles" presStyleCnt="0"/>
      <dgm:spPr/>
    </dgm:pt>
    <dgm:pt modelId="{B5FD5DDF-2272-4E2A-BBA0-0D26D056EB99}" type="pres">
      <dgm:prSet presAssocID="{EC332533-A012-4A87-ABBE-FC711D5B9422}" presName="parentLin" presStyleCnt="0"/>
      <dgm:spPr/>
    </dgm:pt>
    <dgm:pt modelId="{DA87F5EF-A146-443C-9BD5-376878D94BCC}" type="pres">
      <dgm:prSet presAssocID="{EC332533-A012-4A87-ABBE-FC711D5B9422}" presName="parentLeftMargin" presStyleLbl="node1" presStyleIdx="1" presStyleCnt="3"/>
      <dgm:spPr/>
    </dgm:pt>
    <dgm:pt modelId="{9F2A85D3-6A75-4F65-B175-7170FF4EA437}" type="pres">
      <dgm:prSet presAssocID="{EC332533-A012-4A87-ABBE-FC711D5B9422}" presName="parentText" presStyleLbl="node1" presStyleIdx="2" presStyleCnt="3" custScaleX="114311" custScaleY="134568" custLinFactNeighborX="-7321" custLinFactNeighborY="-4103">
        <dgm:presLayoutVars>
          <dgm:chMax val="0"/>
          <dgm:bulletEnabled val="1"/>
        </dgm:presLayoutVars>
      </dgm:prSet>
      <dgm:spPr/>
    </dgm:pt>
    <dgm:pt modelId="{06112C11-8674-4D76-9E98-49A9CC5BE01F}" type="pres">
      <dgm:prSet presAssocID="{EC332533-A012-4A87-ABBE-FC711D5B9422}" presName="negativeSpace" presStyleCnt="0"/>
      <dgm:spPr/>
    </dgm:pt>
    <dgm:pt modelId="{8D51172A-CFFC-4329-A531-78DC81B707A3}" type="pres">
      <dgm:prSet presAssocID="{EC332533-A012-4A87-ABBE-FC711D5B942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1A04105-BF55-46FB-92E2-350E9AED2C4A}" type="presOf" srcId="{CE5681EE-A8B0-4E62-A93C-48B5F0665832}" destId="{8D51172A-CFFC-4329-A531-78DC81B707A3}" srcOrd="0" destOrd="0" presId="urn:microsoft.com/office/officeart/2005/8/layout/list1"/>
    <dgm:cxn modelId="{BF619206-DD59-4F1A-B2C0-075F2A95A5B9}" type="presOf" srcId="{C7149E37-F936-47F5-B0FD-4058F59A52D0}" destId="{8D51172A-CFFC-4329-A531-78DC81B707A3}" srcOrd="0" destOrd="1" presId="urn:microsoft.com/office/officeart/2005/8/layout/list1"/>
    <dgm:cxn modelId="{C6EF7807-2C96-4FB7-B25B-8640C6193B68}" srcId="{47D01560-AC87-48AC-95CF-87BCEDDC0B0E}" destId="{398117E7-4544-4B02-A9F0-4A2B8BF10943}" srcOrd="0" destOrd="0" parTransId="{C5254E60-9615-4A48-8E29-4FEE487F9C3B}" sibTransId="{BC3A18A4-64B5-42BB-8781-6B5269C9E8DE}"/>
    <dgm:cxn modelId="{8C170619-BE30-43F8-BA6E-7BE1813FF725}" type="presOf" srcId="{EC332533-A012-4A87-ABBE-FC711D5B9422}" destId="{DA87F5EF-A146-443C-9BD5-376878D94BCC}" srcOrd="0" destOrd="0" presId="urn:microsoft.com/office/officeart/2005/8/layout/list1"/>
    <dgm:cxn modelId="{7291165C-19AB-4463-8628-F6651F8A5997}" type="presOf" srcId="{47D01560-AC87-48AC-95CF-87BCEDDC0B0E}" destId="{7DF81E9F-2B36-4335-BF68-A155C4F98A64}" srcOrd="0" destOrd="0" presId="urn:microsoft.com/office/officeart/2005/8/layout/list1"/>
    <dgm:cxn modelId="{9AB9596D-798B-441F-860C-E5B3EFBDECEB}" type="presOf" srcId="{398117E7-4544-4B02-A9F0-4A2B8BF10943}" destId="{514E61C8-85E7-417C-860B-F1CB8B52D594}" srcOrd="0" destOrd="0" presId="urn:microsoft.com/office/officeart/2005/8/layout/list1"/>
    <dgm:cxn modelId="{C8D3C97A-8310-4405-AC0C-E6E0F0CBFCCB}" srcId="{DA1444BD-7EF8-494E-AC6E-55034F09DEC4}" destId="{EC332533-A012-4A87-ABBE-FC711D5B9422}" srcOrd="2" destOrd="0" parTransId="{011F5AD0-9F44-47A7-9572-06F8D25C0E2E}" sibTransId="{1F9F1128-670D-4BB7-BB2E-0D3605EDE331}"/>
    <dgm:cxn modelId="{DBAEE39A-4E00-47B7-8D33-336356199D2C}" type="presOf" srcId="{EC332533-A012-4A87-ABBE-FC711D5B9422}" destId="{9F2A85D3-6A75-4F65-B175-7170FF4EA437}" srcOrd="1" destOrd="0" presId="urn:microsoft.com/office/officeart/2005/8/layout/list1"/>
    <dgm:cxn modelId="{58BD2CA4-8649-4C7E-8174-C382A1905CAA}" srcId="{DA1444BD-7EF8-494E-AC6E-55034F09DEC4}" destId="{47D01560-AC87-48AC-95CF-87BCEDDC0B0E}" srcOrd="1" destOrd="0" parTransId="{3ECEA87F-E767-4FED-A68D-64BD3052DCE2}" sibTransId="{CFC00331-8B3F-4122-8FDE-93776473DEAC}"/>
    <dgm:cxn modelId="{9F999EA5-37F7-4870-9B1E-FD7C401C1C24}" type="presOf" srcId="{DA1444BD-7EF8-494E-AC6E-55034F09DEC4}" destId="{E9A1E85B-6B6A-4FA1-AE66-997B01C0C4DE}" srcOrd="0" destOrd="0" presId="urn:microsoft.com/office/officeart/2005/8/layout/list1"/>
    <dgm:cxn modelId="{70E1B7AF-E70F-4C29-84E2-7C81E32BC643}" type="presOf" srcId="{2781926E-3E77-4EE6-B7F5-3F4F57CCE724}" destId="{45D472EF-38D6-4AEC-B48C-32EFFC6986BF}" srcOrd="0" destOrd="0" presId="urn:microsoft.com/office/officeart/2005/8/layout/list1"/>
    <dgm:cxn modelId="{CDAC39BB-E367-48E0-AAAA-89A94AF49311}" type="presOf" srcId="{47D01560-AC87-48AC-95CF-87BCEDDC0B0E}" destId="{1CF9F9F1-78E4-48FD-97D4-59C00E214A72}" srcOrd="1" destOrd="0" presId="urn:microsoft.com/office/officeart/2005/8/layout/list1"/>
    <dgm:cxn modelId="{CABE75C9-3212-4F05-AEEE-9BEBC29E0999}" srcId="{E01BC28A-0BAD-43B2-9C31-BE4F237CD7DB}" destId="{2781926E-3E77-4EE6-B7F5-3F4F57CCE724}" srcOrd="0" destOrd="0" parTransId="{06848438-5556-4AFF-BA22-2AA6B9CCC181}" sibTransId="{ED4B01AD-6596-4820-8B1F-E24A3D127742}"/>
    <dgm:cxn modelId="{E04B92C9-FD7A-4D82-B098-29B84D382084}" type="presOf" srcId="{E01BC28A-0BAD-43B2-9C31-BE4F237CD7DB}" destId="{2635819A-A7A2-4654-8273-0009F8D00F3F}" srcOrd="1" destOrd="0" presId="urn:microsoft.com/office/officeart/2005/8/layout/list1"/>
    <dgm:cxn modelId="{FA1BA3D4-9A55-480D-B807-702D551FB1A8}" type="presOf" srcId="{E01BC28A-0BAD-43B2-9C31-BE4F237CD7DB}" destId="{49F35EAF-0CA5-4215-B320-881698934C1C}" srcOrd="0" destOrd="0" presId="urn:microsoft.com/office/officeart/2005/8/layout/list1"/>
    <dgm:cxn modelId="{AEBD4CDA-1048-4D8A-BE8D-A65BB33FA137}" srcId="{EC332533-A012-4A87-ABBE-FC711D5B9422}" destId="{C7149E37-F936-47F5-B0FD-4058F59A52D0}" srcOrd="1" destOrd="0" parTransId="{6F0DFE33-533B-4C04-B422-9D6446ECC2BB}" sibTransId="{F3FDDA0F-4E07-4D01-BE91-B6F91DC07A5B}"/>
    <dgm:cxn modelId="{1E1FA2EB-4DC4-40A6-AD3D-7CAE86DBEC2D}" srcId="{DA1444BD-7EF8-494E-AC6E-55034F09DEC4}" destId="{E01BC28A-0BAD-43B2-9C31-BE4F237CD7DB}" srcOrd="0" destOrd="0" parTransId="{9B42289B-51DF-4443-A730-BF9D76CE9691}" sibTransId="{6A4CEBA4-E4E3-4E41-A24B-3F6FADE649E0}"/>
    <dgm:cxn modelId="{DE513EFD-6FBC-41BC-84AC-A4C3F8D3C3B0}" srcId="{EC332533-A012-4A87-ABBE-FC711D5B9422}" destId="{CE5681EE-A8B0-4E62-A93C-48B5F0665832}" srcOrd="0" destOrd="0" parTransId="{EFE66574-EF70-4F9C-A77E-52F7DF1A5EC1}" sibTransId="{7DF3B37C-9304-4A81-9487-DF6528A9DBD1}"/>
    <dgm:cxn modelId="{F6548663-206D-4B59-BD6E-5ECCC04D503E}" type="presParOf" srcId="{E9A1E85B-6B6A-4FA1-AE66-997B01C0C4DE}" destId="{1E476BFF-407F-4EC2-A681-B012BFFF71BD}" srcOrd="0" destOrd="0" presId="urn:microsoft.com/office/officeart/2005/8/layout/list1"/>
    <dgm:cxn modelId="{DD96E406-09D2-4EE3-B843-321B0F10D7CE}" type="presParOf" srcId="{1E476BFF-407F-4EC2-A681-B012BFFF71BD}" destId="{49F35EAF-0CA5-4215-B320-881698934C1C}" srcOrd="0" destOrd="0" presId="urn:microsoft.com/office/officeart/2005/8/layout/list1"/>
    <dgm:cxn modelId="{4E40B3AA-EF03-4448-8F60-3B945345E8CC}" type="presParOf" srcId="{1E476BFF-407F-4EC2-A681-B012BFFF71BD}" destId="{2635819A-A7A2-4654-8273-0009F8D00F3F}" srcOrd="1" destOrd="0" presId="urn:microsoft.com/office/officeart/2005/8/layout/list1"/>
    <dgm:cxn modelId="{04B7BF57-A3CA-41F9-9052-49E8C3088037}" type="presParOf" srcId="{E9A1E85B-6B6A-4FA1-AE66-997B01C0C4DE}" destId="{BE5109FB-6393-4F4A-8854-DBBD9A0B78C1}" srcOrd="1" destOrd="0" presId="urn:microsoft.com/office/officeart/2005/8/layout/list1"/>
    <dgm:cxn modelId="{D8D33B68-8095-4E21-AA26-732E4AC52984}" type="presParOf" srcId="{E9A1E85B-6B6A-4FA1-AE66-997B01C0C4DE}" destId="{45D472EF-38D6-4AEC-B48C-32EFFC6986BF}" srcOrd="2" destOrd="0" presId="urn:microsoft.com/office/officeart/2005/8/layout/list1"/>
    <dgm:cxn modelId="{54E54B15-D35C-4A69-85FB-A7F32BE24903}" type="presParOf" srcId="{E9A1E85B-6B6A-4FA1-AE66-997B01C0C4DE}" destId="{40EBC302-C2F2-48CC-81C1-4DFD18E6AB63}" srcOrd="3" destOrd="0" presId="urn:microsoft.com/office/officeart/2005/8/layout/list1"/>
    <dgm:cxn modelId="{7615446B-537C-474C-8636-F5196D839821}" type="presParOf" srcId="{E9A1E85B-6B6A-4FA1-AE66-997B01C0C4DE}" destId="{EC69BBC8-1694-40A9-BB44-ADCD9FC2F770}" srcOrd="4" destOrd="0" presId="urn:microsoft.com/office/officeart/2005/8/layout/list1"/>
    <dgm:cxn modelId="{A340E01A-F9A8-4122-B821-C139B65A574A}" type="presParOf" srcId="{EC69BBC8-1694-40A9-BB44-ADCD9FC2F770}" destId="{7DF81E9F-2B36-4335-BF68-A155C4F98A64}" srcOrd="0" destOrd="0" presId="urn:microsoft.com/office/officeart/2005/8/layout/list1"/>
    <dgm:cxn modelId="{AE361CE2-0D2C-4615-8B3E-F56739AF4B67}" type="presParOf" srcId="{EC69BBC8-1694-40A9-BB44-ADCD9FC2F770}" destId="{1CF9F9F1-78E4-48FD-97D4-59C00E214A72}" srcOrd="1" destOrd="0" presId="urn:microsoft.com/office/officeart/2005/8/layout/list1"/>
    <dgm:cxn modelId="{DA0EF748-E083-42F7-A5FC-20D7BC8AABBF}" type="presParOf" srcId="{E9A1E85B-6B6A-4FA1-AE66-997B01C0C4DE}" destId="{13DDA872-E54F-407A-8D25-278548D37473}" srcOrd="5" destOrd="0" presId="urn:microsoft.com/office/officeart/2005/8/layout/list1"/>
    <dgm:cxn modelId="{05D2362C-4737-49AA-9A62-60DE1C640ED9}" type="presParOf" srcId="{E9A1E85B-6B6A-4FA1-AE66-997B01C0C4DE}" destId="{514E61C8-85E7-417C-860B-F1CB8B52D594}" srcOrd="6" destOrd="0" presId="urn:microsoft.com/office/officeart/2005/8/layout/list1"/>
    <dgm:cxn modelId="{7E12A95E-38D7-43AC-939D-C96F6CC721B9}" type="presParOf" srcId="{E9A1E85B-6B6A-4FA1-AE66-997B01C0C4DE}" destId="{F9C6428C-BAA1-4871-B7A8-3BA581EA168E}" srcOrd="7" destOrd="0" presId="urn:microsoft.com/office/officeart/2005/8/layout/list1"/>
    <dgm:cxn modelId="{04B28579-63C7-4848-9622-E5F75C85AC69}" type="presParOf" srcId="{E9A1E85B-6B6A-4FA1-AE66-997B01C0C4DE}" destId="{B5FD5DDF-2272-4E2A-BBA0-0D26D056EB99}" srcOrd="8" destOrd="0" presId="urn:microsoft.com/office/officeart/2005/8/layout/list1"/>
    <dgm:cxn modelId="{9D2D2AE6-21F4-434B-8602-C275D0BF5EC6}" type="presParOf" srcId="{B5FD5DDF-2272-4E2A-BBA0-0D26D056EB99}" destId="{DA87F5EF-A146-443C-9BD5-376878D94BCC}" srcOrd="0" destOrd="0" presId="urn:microsoft.com/office/officeart/2005/8/layout/list1"/>
    <dgm:cxn modelId="{6DC86C52-F4F8-4EFF-BAEB-3D1D89282FA8}" type="presParOf" srcId="{B5FD5DDF-2272-4E2A-BBA0-0D26D056EB99}" destId="{9F2A85D3-6A75-4F65-B175-7170FF4EA437}" srcOrd="1" destOrd="0" presId="urn:microsoft.com/office/officeart/2005/8/layout/list1"/>
    <dgm:cxn modelId="{FFAF293B-28E1-4BE1-B310-0DFF23D52B2F}" type="presParOf" srcId="{E9A1E85B-6B6A-4FA1-AE66-997B01C0C4DE}" destId="{06112C11-8674-4D76-9E98-49A9CC5BE01F}" srcOrd="9" destOrd="0" presId="urn:microsoft.com/office/officeart/2005/8/layout/list1"/>
    <dgm:cxn modelId="{9EE9A697-2CAA-458F-897D-ED7D39D622F3}" type="presParOf" srcId="{E9A1E85B-6B6A-4FA1-AE66-997B01C0C4DE}" destId="{8D51172A-CFFC-4329-A531-78DC81B707A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2B947B-3792-4F79-9570-1ECE919E46BA}" type="doc">
      <dgm:prSet loTypeId="urn:microsoft.com/office/officeart/2005/8/layout/cycle4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07D1DC-0A1C-41C9-B4FB-E25C7531F6B0}">
      <dgm:prSet phldrT="[Text]" custT="1"/>
      <dgm:spPr>
        <a:ln w="19050">
          <a:solidFill>
            <a:srgbClr val="CC6600"/>
          </a:solidFill>
        </a:ln>
      </dgm:spPr>
      <dgm:t>
        <a:bodyPr/>
        <a:lstStyle/>
        <a:p>
          <a:r>
            <a:rPr lang="en-US" sz="2100" b="1" dirty="0">
              <a:solidFill>
                <a:schemeClr val="tx1"/>
              </a:solidFill>
            </a:rPr>
            <a:t>Purpose &amp; Culture</a:t>
          </a:r>
        </a:p>
      </dgm:t>
    </dgm:pt>
    <dgm:pt modelId="{C1253270-AA3E-4418-8E28-FEE82DAA0F2F}" type="parTrans" cxnId="{33D93E92-04FD-4584-9C9D-091A21125CE5}">
      <dgm:prSet/>
      <dgm:spPr/>
      <dgm:t>
        <a:bodyPr/>
        <a:lstStyle/>
        <a:p>
          <a:endParaRPr lang="en-US"/>
        </a:p>
      </dgm:t>
    </dgm:pt>
    <dgm:pt modelId="{5540852A-35D0-429B-AF2E-DF14F6698AB6}" type="sibTrans" cxnId="{33D93E92-04FD-4584-9C9D-091A21125CE5}">
      <dgm:prSet/>
      <dgm:spPr/>
      <dgm:t>
        <a:bodyPr/>
        <a:lstStyle/>
        <a:p>
          <a:endParaRPr lang="en-US"/>
        </a:p>
      </dgm:t>
    </dgm:pt>
    <dgm:pt modelId="{0590E654-9E9F-4693-B5FF-D5B7660E5C2C}">
      <dgm:prSet phldrT="[Text]"/>
      <dgm:spPr>
        <a:ln w="1905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Recruitment &amp; Retention</a:t>
          </a:r>
        </a:p>
      </dgm:t>
    </dgm:pt>
    <dgm:pt modelId="{B916E637-304E-45F2-A3E7-AEA248A6559E}" type="parTrans" cxnId="{5590938D-721C-4DD6-9D94-0CA33C4D7715}">
      <dgm:prSet/>
      <dgm:spPr/>
      <dgm:t>
        <a:bodyPr/>
        <a:lstStyle/>
        <a:p>
          <a:endParaRPr lang="en-US"/>
        </a:p>
      </dgm:t>
    </dgm:pt>
    <dgm:pt modelId="{39850C20-BD95-44E0-B31F-B20CDAC8F5F5}" type="sibTrans" cxnId="{5590938D-721C-4DD6-9D94-0CA33C4D7715}">
      <dgm:prSet/>
      <dgm:spPr/>
      <dgm:t>
        <a:bodyPr/>
        <a:lstStyle/>
        <a:p>
          <a:endParaRPr lang="en-US"/>
        </a:p>
      </dgm:t>
    </dgm:pt>
    <dgm:pt modelId="{CC6B99C1-78A6-4E7A-B521-F483A1B846E5}">
      <dgm:prSet phldrT="[Text]"/>
      <dgm:spPr>
        <a:ln w="19050"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Curriculum &amp; Program Structure </a:t>
          </a:r>
        </a:p>
      </dgm:t>
    </dgm:pt>
    <dgm:pt modelId="{14B31EA1-0641-49B8-B099-822AE0462435}" type="parTrans" cxnId="{9DB84A9C-7E98-4936-B4B0-D3EE8C38E6A7}">
      <dgm:prSet/>
      <dgm:spPr/>
      <dgm:t>
        <a:bodyPr/>
        <a:lstStyle/>
        <a:p>
          <a:endParaRPr lang="en-US"/>
        </a:p>
      </dgm:t>
    </dgm:pt>
    <dgm:pt modelId="{292F70FB-35AE-44E9-8CDF-AEFBFDF4E0F3}" type="sibTrans" cxnId="{9DB84A9C-7E98-4936-B4B0-D3EE8C38E6A7}">
      <dgm:prSet/>
      <dgm:spPr/>
      <dgm:t>
        <a:bodyPr/>
        <a:lstStyle/>
        <a:p>
          <a:endParaRPr lang="en-US"/>
        </a:p>
      </dgm:t>
    </dgm:pt>
    <dgm:pt modelId="{F7240A39-7AF6-469D-9E2D-D7D46C979C02}">
      <dgm:prSet phldrT="[Text]" custT="1"/>
      <dgm:spPr>
        <a:ln w="19050">
          <a:solidFill>
            <a:schemeClr val="accent4"/>
          </a:solidFill>
        </a:ln>
      </dgm:spPr>
      <dgm:t>
        <a:bodyPr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600" dirty="0"/>
        </a:p>
      </dgm:t>
    </dgm:pt>
    <dgm:pt modelId="{0ACCBEBD-5548-487A-9FE1-63DAE9B1BC2C}" type="parTrans" cxnId="{E7ECA020-5308-4B60-8E9E-A8A66D361CD9}">
      <dgm:prSet/>
      <dgm:spPr/>
      <dgm:t>
        <a:bodyPr/>
        <a:lstStyle/>
        <a:p>
          <a:endParaRPr lang="en-US"/>
        </a:p>
      </dgm:t>
    </dgm:pt>
    <dgm:pt modelId="{70F51871-A1AF-47E1-93A7-BEDD509787F7}" type="sibTrans" cxnId="{E7ECA020-5308-4B60-8E9E-A8A66D361CD9}">
      <dgm:prSet/>
      <dgm:spPr/>
      <dgm:t>
        <a:bodyPr/>
        <a:lstStyle/>
        <a:p>
          <a:endParaRPr lang="en-US"/>
        </a:p>
      </dgm:t>
    </dgm:pt>
    <dgm:pt modelId="{7BAC5515-0AFC-4451-A4F5-28A286DA21A2}">
      <dgm:prSet phldrT="[Text]" custT="1"/>
      <dgm:spPr>
        <a:ln w="1905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1800" dirty="0"/>
        </a:p>
      </dgm:t>
    </dgm:pt>
    <dgm:pt modelId="{EF21B9CC-35EC-461C-8122-F738D301EDA8}" type="parTrans" cxnId="{FB1F5107-D0DB-403C-96C9-B03B1EE4D416}">
      <dgm:prSet/>
      <dgm:spPr/>
      <dgm:t>
        <a:bodyPr/>
        <a:lstStyle/>
        <a:p>
          <a:endParaRPr lang="en-US"/>
        </a:p>
      </dgm:t>
    </dgm:pt>
    <dgm:pt modelId="{1B00AD18-DFD1-4633-8349-00D10207FEDD}" type="sibTrans" cxnId="{FB1F5107-D0DB-403C-96C9-B03B1EE4D416}">
      <dgm:prSet/>
      <dgm:spPr/>
      <dgm:t>
        <a:bodyPr/>
        <a:lstStyle/>
        <a:p>
          <a:endParaRPr lang="en-US"/>
        </a:p>
      </dgm:t>
    </dgm:pt>
    <dgm:pt modelId="{E177FE02-F429-4DCE-83B2-11F2689A44F9}">
      <dgm:prSet phldrT="[Text]" custT="1"/>
      <dgm:spPr>
        <a:ln w="19050">
          <a:solidFill>
            <a:srgbClr val="0070C0"/>
          </a:solidFill>
        </a:ln>
      </dgm:spPr>
      <dgm:t>
        <a:bodyPr tIns="0" bIns="0"/>
        <a:lstStyle/>
        <a:p>
          <a:pPr>
            <a:buClr>
              <a:schemeClr val="accent1"/>
            </a:buClr>
          </a:pPr>
          <a:endParaRPr lang="en-US" sz="1600" dirty="0"/>
        </a:p>
      </dgm:t>
    </dgm:pt>
    <dgm:pt modelId="{51423AFA-0E71-435E-A587-5FABE91DD93B}" type="parTrans" cxnId="{8BC29CA0-07D9-46F9-A554-44D7DEB45FF2}">
      <dgm:prSet/>
      <dgm:spPr/>
      <dgm:t>
        <a:bodyPr/>
        <a:lstStyle/>
        <a:p>
          <a:endParaRPr lang="en-US"/>
        </a:p>
      </dgm:t>
    </dgm:pt>
    <dgm:pt modelId="{0EC57CD1-6F50-4295-9D7D-CFAC6E69BC55}" type="sibTrans" cxnId="{8BC29CA0-07D9-46F9-A554-44D7DEB45FF2}">
      <dgm:prSet/>
      <dgm:spPr/>
      <dgm:t>
        <a:bodyPr/>
        <a:lstStyle/>
        <a:p>
          <a:endParaRPr lang="en-US"/>
        </a:p>
      </dgm:t>
    </dgm:pt>
    <dgm:pt modelId="{54080637-A3FD-4039-9C47-26BDE5699AC2}">
      <dgm:prSet phldrT="[Text]" custT="1"/>
      <dgm:spPr>
        <a:ln w="19050">
          <a:solidFill>
            <a:srgbClr val="0070C0"/>
          </a:solidFill>
        </a:ln>
      </dgm:spPr>
      <dgm:t>
        <a:bodyPr tIns="0" bIns="0"/>
        <a:lstStyle/>
        <a:p>
          <a:endParaRPr lang="en-US" sz="1600" dirty="0"/>
        </a:p>
      </dgm:t>
    </dgm:pt>
    <dgm:pt modelId="{3C2BA343-EE5F-4BEF-BAD5-7B276C096A93}" type="parTrans" cxnId="{AB147AF3-2369-48DD-9A5A-5A528C46A257}">
      <dgm:prSet/>
      <dgm:spPr/>
      <dgm:t>
        <a:bodyPr/>
        <a:lstStyle/>
        <a:p>
          <a:endParaRPr lang="en-US"/>
        </a:p>
      </dgm:t>
    </dgm:pt>
    <dgm:pt modelId="{93901160-0635-448C-8C94-5846F1A7CA58}" type="sibTrans" cxnId="{AB147AF3-2369-48DD-9A5A-5A528C46A257}">
      <dgm:prSet/>
      <dgm:spPr/>
      <dgm:t>
        <a:bodyPr/>
        <a:lstStyle/>
        <a:p>
          <a:endParaRPr lang="en-US"/>
        </a:p>
      </dgm:t>
    </dgm:pt>
    <dgm:pt modelId="{D4E09890-53F0-47C8-860B-D6BD867805AD}">
      <dgm:prSet phldrT="[Text]" custT="1"/>
      <dgm:spPr>
        <a:ln w="19050">
          <a:solidFill>
            <a:srgbClr val="CC6600"/>
          </a:solidFill>
        </a:ln>
      </dgm:spPr>
      <dgm:t>
        <a:bodyPr/>
        <a:lstStyle/>
        <a:p>
          <a:endParaRPr lang="en-US" sz="1600" dirty="0"/>
        </a:p>
      </dgm:t>
    </dgm:pt>
    <dgm:pt modelId="{3F8FE71C-AE95-43D2-9A7E-6A8FCF02B9AC}" type="parTrans" cxnId="{990E43DE-A330-491C-B258-BBB1C75F4A56}">
      <dgm:prSet/>
      <dgm:spPr/>
      <dgm:t>
        <a:bodyPr/>
        <a:lstStyle/>
        <a:p>
          <a:endParaRPr lang="en-US"/>
        </a:p>
      </dgm:t>
    </dgm:pt>
    <dgm:pt modelId="{E4EBFFB5-6FB6-4A41-B7EF-0D448F4861AA}" type="sibTrans" cxnId="{990E43DE-A330-491C-B258-BBB1C75F4A56}">
      <dgm:prSet/>
      <dgm:spPr/>
      <dgm:t>
        <a:bodyPr/>
        <a:lstStyle/>
        <a:p>
          <a:endParaRPr lang="en-US"/>
        </a:p>
      </dgm:t>
    </dgm:pt>
    <dgm:pt modelId="{BCFCE952-6BF9-4DF5-9E4C-173CA532CFE5}">
      <dgm:prSet phldrT="[Text]"/>
      <dgm:spPr>
        <a:ln w="19050">
          <a:solidFill>
            <a:srgbClr val="0070C0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Evaluation, Assess &amp; Inquiry </a:t>
          </a:r>
        </a:p>
      </dgm:t>
    </dgm:pt>
    <dgm:pt modelId="{461FFD35-A016-4BF3-8A7E-6667480B83FE}" type="sibTrans" cxnId="{80D246DB-0CA1-4BFF-8B8B-D562159B10AD}">
      <dgm:prSet/>
      <dgm:spPr/>
      <dgm:t>
        <a:bodyPr/>
        <a:lstStyle/>
        <a:p>
          <a:endParaRPr lang="en-US"/>
        </a:p>
      </dgm:t>
    </dgm:pt>
    <dgm:pt modelId="{4DB72BCC-5B4E-4E70-94D4-8C6F57BCC5E7}" type="parTrans" cxnId="{80D246DB-0CA1-4BFF-8B8B-D562159B10AD}">
      <dgm:prSet/>
      <dgm:spPr/>
      <dgm:t>
        <a:bodyPr/>
        <a:lstStyle/>
        <a:p>
          <a:endParaRPr lang="en-US"/>
        </a:p>
      </dgm:t>
    </dgm:pt>
    <dgm:pt modelId="{46AF3419-BE5A-419D-8579-4ECC70CB90F6}" type="pres">
      <dgm:prSet presAssocID="{772B947B-3792-4F79-9570-1ECE919E46B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5467855-99B6-4313-807C-49E33CDD80D1}" type="pres">
      <dgm:prSet presAssocID="{772B947B-3792-4F79-9570-1ECE919E46BA}" presName="children" presStyleCnt="0"/>
      <dgm:spPr/>
    </dgm:pt>
    <dgm:pt modelId="{54C3CA1F-DE2B-42AA-BDDE-BF6F3CA23550}" type="pres">
      <dgm:prSet presAssocID="{772B947B-3792-4F79-9570-1ECE919E46BA}" presName="child1group" presStyleCnt="0"/>
      <dgm:spPr/>
    </dgm:pt>
    <dgm:pt modelId="{5D371A7D-14F5-4A0C-BC45-E3494790BD54}" type="pres">
      <dgm:prSet presAssocID="{772B947B-3792-4F79-9570-1ECE919E46BA}" presName="child1" presStyleLbl="bgAcc1" presStyleIdx="0" presStyleCnt="4" custScaleX="170578" custScaleY="127216" custLinFactNeighborX="-42993" custLinFactNeighborY="28155"/>
      <dgm:spPr/>
    </dgm:pt>
    <dgm:pt modelId="{EA9B1E71-8892-4B9A-B563-AF8F65B3C4D3}" type="pres">
      <dgm:prSet presAssocID="{772B947B-3792-4F79-9570-1ECE919E46BA}" presName="child1Text" presStyleLbl="bgAcc1" presStyleIdx="0" presStyleCnt="4">
        <dgm:presLayoutVars>
          <dgm:bulletEnabled val="1"/>
        </dgm:presLayoutVars>
      </dgm:prSet>
      <dgm:spPr/>
    </dgm:pt>
    <dgm:pt modelId="{BE3D7950-BAA5-4445-B911-6C2659D6FA7A}" type="pres">
      <dgm:prSet presAssocID="{772B947B-3792-4F79-9570-1ECE919E46BA}" presName="child2group" presStyleCnt="0"/>
      <dgm:spPr/>
    </dgm:pt>
    <dgm:pt modelId="{D3545F0C-8AEC-46DD-8287-872938E09579}" type="pres">
      <dgm:prSet presAssocID="{772B947B-3792-4F79-9570-1ECE919E46BA}" presName="child2" presStyleLbl="bgAcc1" presStyleIdx="1" presStyleCnt="4" custScaleX="160385" custScaleY="136003" custLinFactNeighborX="46265" custLinFactNeighborY="31599"/>
      <dgm:spPr/>
    </dgm:pt>
    <dgm:pt modelId="{0594EA5A-CA5D-49D7-99EA-B06FC9DBCFAF}" type="pres">
      <dgm:prSet presAssocID="{772B947B-3792-4F79-9570-1ECE919E46BA}" presName="child2Text" presStyleLbl="bgAcc1" presStyleIdx="1" presStyleCnt="4">
        <dgm:presLayoutVars>
          <dgm:bulletEnabled val="1"/>
        </dgm:presLayoutVars>
      </dgm:prSet>
      <dgm:spPr/>
    </dgm:pt>
    <dgm:pt modelId="{2BD6F4EB-A949-4C3C-85A4-D3C09AE7F3A8}" type="pres">
      <dgm:prSet presAssocID="{772B947B-3792-4F79-9570-1ECE919E46BA}" presName="child3group" presStyleCnt="0"/>
      <dgm:spPr/>
    </dgm:pt>
    <dgm:pt modelId="{69B32A00-0F27-4CB3-BD6D-471589D2F681}" type="pres">
      <dgm:prSet presAssocID="{772B947B-3792-4F79-9570-1ECE919E46BA}" presName="child3" presStyleLbl="bgAcc1" presStyleIdx="2" presStyleCnt="4" custScaleX="163901" custScaleY="133190" custLinFactNeighborX="48439" custLinFactNeighborY="-35391"/>
      <dgm:spPr/>
    </dgm:pt>
    <dgm:pt modelId="{4BE24891-BA7D-4234-9B38-B890F63336C8}" type="pres">
      <dgm:prSet presAssocID="{772B947B-3792-4F79-9570-1ECE919E46BA}" presName="child3Text" presStyleLbl="bgAcc1" presStyleIdx="2" presStyleCnt="4">
        <dgm:presLayoutVars>
          <dgm:bulletEnabled val="1"/>
        </dgm:presLayoutVars>
      </dgm:prSet>
      <dgm:spPr/>
    </dgm:pt>
    <dgm:pt modelId="{FE27389E-16BA-456C-903C-355607E2B2E3}" type="pres">
      <dgm:prSet presAssocID="{772B947B-3792-4F79-9570-1ECE919E46BA}" presName="child4group" presStyleCnt="0"/>
      <dgm:spPr/>
    </dgm:pt>
    <dgm:pt modelId="{13687771-6F68-4A0A-A31A-E0F1ACDEB4CC}" type="pres">
      <dgm:prSet presAssocID="{772B947B-3792-4F79-9570-1ECE919E46BA}" presName="child4" presStyleLbl="bgAcc1" presStyleIdx="3" presStyleCnt="4" custScaleX="168296" custScaleY="137479" custLinFactNeighborX="-42438" custLinFactNeighborY="-37220"/>
      <dgm:spPr/>
    </dgm:pt>
    <dgm:pt modelId="{4C1F1C69-F4C7-49ED-84F5-D1BEF756C09A}" type="pres">
      <dgm:prSet presAssocID="{772B947B-3792-4F79-9570-1ECE919E46BA}" presName="child4Text" presStyleLbl="bgAcc1" presStyleIdx="3" presStyleCnt="4">
        <dgm:presLayoutVars>
          <dgm:bulletEnabled val="1"/>
        </dgm:presLayoutVars>
      </dgm:prSet>
      <dgm:spPr/>
    </dgm:pt>
    <dgm:pt modelId="{5D657B2D-2134-4837-920E-55BDCA23522F}" type="pres">
      <dgm:prSet presAssocID="{772B947B-3792-4F79-9570-1ECE919E46BA}" presName="childPlaceholder" presStyleCnt="0"/>
      <dgm:spPr/>
    </dgm:pt>
    <dgm:pt modelId="{F3D51AA2-8979-4935-9AD7-726BD7DAA7A0}" type="pres">
      <dgm:prSet presAssocID="{772B947B-3792-4F79-9570-1ECE919E46BA}" presName="circle" presStyleCnt="0"/>
      <dgm:spPr/>
    </dgm:pt>
    <dgm:pt modelId="{7D89047C-64D1-42BA-A59A-8ADB70A8F1F9}" type="pres">
      <dgm:prSet presAssocID="{772B947B-3792-4F79-9570-1ECE919E46BA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19594FD-2536-4430-9422-8897795626BC}" type="pres">
      <dgm:prSet presAssocID="{772B947B-3792-4F79-9570-1ECE919E46BA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E1B3A7E4-4B6A-447C-9ADB-D3804E6C0845}" type="pres">
      <dgm:prSet presAssocID="{772B947B-3792-4F79-9570-1ECE919E46BA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F3C2533D-13BF-400F-BEAC-9A071A3C6F7D}" type="pres">
      <dgm:prSet presAssocID="{772B947B-3792-4F79-9570-1ECE919E46BA}" presName="quadrant4" presStyleLbl="node1" presStyleIdx="3" presStyleCnt="4" custLinFactNeighborX="704">
        <dgm:presLayoutVars>
          <dgm:chMax val="1"/>
          <dgm:bulletEnabled val="1"/>
        </dgm:presLayoutVars>
      </dgm:prSet>
      <dgm:spPr/>
    </dgm:pt>
    <dgm:pt modelId="{C4FB51B0-873F-443A-A023-D3D297FB67FA}" type="pres">
      <dgm:prSet presAssocID="{772B947B-3792-4F79-9570-1ECE919E46BA}" presName="quadrantPlaceholder" presStyleCnt="0"/>
      <dgm:spPr/>
    </dgm:pt>
    <dgm:pt modelId="{33FEDD4A-262D-4850-8B25-7B7452750494}" type="pres">
      <dgm:prSet presAssocID="{772B947B-3792-4F79-9570-1ECE919E46BA}" presName="center1" presStyleLbl="fgShp" presStyleIdx="0" presStyleCnt="2"/>
      <dgm:spPr/>
    </dgm:pt>
    <dgm:pt modelId="{0B42F72E-916D-40B2-8B53-336AF5E9F783}" type="pres">
      <dgm:prSet presAssocID="{772B947B-3792-4F79-9570-1ECE919E46BA}" presName="center2" presStyleLbl="fgShp" presStyleIdx="1" presStyleCnt="2"/>
      <dgm:spPr/>
    </dgm:pt>
  </dgm:ptLst>
  <dgm:cxnLst>
    <dgm:cxn modelId="{FB1F5107-D0DB-403C-96C9-B03B1EE4D416}" srcId="{0590E654-9E9F-4693-B5FF-D5B7660E5C2C}" destId="{7BAC5515-0AFC-4451-A4F5-28A286DA21A2}" srcOrd="0" destOrd="0" parTransId="{EF21B9CC-35EC-461C-8122-F738D301EDA8}" sibTransId="{1B00AD18-DFD1-4633-8349-00D10207FEDD}"/>
    <dgm:cxn modelId="{2D81660A-D5C1-4FBF-8D13-3243F49C8786}" type="presOf" srcId="{E177FE02-F429-4DCE-83B2-11F2689A44F9}" destId="{4C1F1C69-F4C7-49ED-84F5-D1BEF756C09A}" srcOrd="1" destOrd="0" presId="urn:microsoft.com/office/officeart/2005/8/layout/cycle4"/>
    <dgm:cxn modelId="{CBBD3F0E-9B7A-45FB-8135-DFC9672BA460}" type="presOf" srcId="{BCFCE952-6BF9-4DF5-9E4C-173CA532CFE5}" destId="{F3C2533D-13BF-400F-BEAC-9A071A3C6F7D}" srcOrd="0" destOrd="0" presId="urn:microsoft.com/office/officeart/2005/8/layout/cycle4"/>
    <dgm:cxn modelId="{E7ECA020-5308-4B60-8E9E-A8A66D361CD9}" srcId="{CC6B99C1-78A6-4E7A-B521-F483A1B846E5}" destId="{F7240A39-7AF6-469D-9E2D-D7D46C979C02}" srcOrd="0" destOrd="0" parTransId="{0ACCBEBD-5548-487A-9FE1-63DAE9B1BC2C}" sibTransId="{70F51871-A1AF-47E1-93A7-BEDD509787F7}"/>
    <dgm:cxn modelId="{73F0C728-55B0-46F8-A9FF-222E1784793C}" type="presOf" srcId="{0590E654-9E9F-4693-B5FF-D5B7660E5C2C}" destId="{919594FD-2536-4430-9422-8897795626BC}" srcOrd="0" destOrd="0" presId="urn:microsoft.com/office/officeart/2005/8/layout/cycle4"/>
    <dgm:cxn modelId="{F45F442C-05E6-4EDB-8716-1DAEEA66F2C2}" type="presOf" srcId="{F7240A39-7AF6-469D-9E2D-D7D46C979C02}" destId="{69B32A00-0F27-4CB3-BD6D-471589D2F681}" srcOrd="0" destOrd="0" presId="urn:microsoft.com/office/officeart/2005/8/layout/cycle4"/>
    <dgm:cxn modelId="{73642738-72B3-4237-8495-FA59FD2FDBB9}" type="presOf" srcId="{7BAC5515-0AFC-4451-A4F5-28A286DA21A2}" destId="{D3545F0C-8AEC-46DD-8287-872938E09579}" srcOrd="0" destOrd="0" presId="urn:microsoft.com/office/officeart/2005/8/layout/cycle4"/>
    <dgm:cxn modelId="{B3F94148-5FF5-44A0-8AB2-34CA6D5B2605}" type="presOf" srcId="{54080637-A3FD-4039-9C47-26BDE5699AC2}" destId="{13687771-6F68-4A0A-A31A-E0F1ACDEB4CC}" srcOrd="0" destOrd="1" presId="urn:microsoft.com/office/officeart/2005/8/layout/cycle4"/>
    <dgm:cxn modelId="{E1643D69-C11F-4A65-9240-703C37EDB752}" type="presOf" srcId="{CC6B99C1-78A6-4E7A-B521-F483A1B846E5}" destId="{E1B3A7E4-4B6A-447C-9ADB-D3804E6C0845}" srcOrd="0" destOrd="0" presId="urn:microsoft.com/office/officeart/2005/8/layout/cycle4"/>
    <dgm:cxn modelId="{B3FB7C7C-09A5-450F-B7E9-9C5AF72D73CB}" type="presOf" srcId="{D4E09890-53F0-47C8-860B-D6BD867805AD}" destId="{EA9B1E71-8892-4B9A-B563-AF8F65B3C4D3}" srcOrd="1" destOrd="0" presId="urn:microsoft.com/office/officeart/2005/8/layout/cycle4"/>
    <dgm:cxn modelId="{C8B85A7F-B23F-447B-8211-4B6C366C356C}" type="presOf" srcId="{E177FE02-F429-4DCE-83B2-11F2689A44F9}" destId="{13687771-6F68-4A0A-A31A-E0F1ACDEB4CC}" srcOrd="0" destOrd="0" presId="urn:microsoft.com/office/officeart/2005/8/layout/cycle4"/>
    <dgm:cxn modelId="{4A1AF788-4EBC-45F7-B940-03930B330F26}" type="presOf" srcId="{772B947B-3792-4F79-9570-1ECE919E46BA}" destId="{46AF3419-BE5A-419D-8579-4ECC70CB90F6}" srcOrd="0" destOrd="0" presId="urn:microsoft.com/office/officeart/2005/8/layout/cycle4"/>
    <dgm:cxn modelId="{5590938D-721C-4DD6-9D94-0CA33C4D7715}" srcId="{772B947B-3792-4F79-9570-1ECE919E46BA}" destId="{0590E654-9E9F-4693-B5FF-D5B7660E5C2C}" srcOrd="1" destOrd="0" parTransId="{B916E637-304E-45F2-A3E7-AEA248A6559E}" sibTransId="{39850C20-BD95-44E0-B31F-B20CDAC8F5F5}"/>
    <dgm:cxn modelId="{33D93E92-04FD-4584-9C9D-091A21125CE5}" srcId="{772B947B-3792-4F79-9570-1ECE919E46BA}" destId="{8107D1DC-0A1C-41C9-B4FB-E25C7531F6B0}" srcOrd="0" destOrd="0" parTransId="{C1253270-AA3E-4418-8E28-FEE82DAA0F2F}" sibTransId="{5540852A-35D0-429B-AF2E-DF14F6698AB6}"/>
    <dgm:cxn modelId="{9DB84A9C-7E98-4936-B4B0-D3EE8C38E6A7}" srcId="{772B947B-3792-4F79-9570-1ECE919E46BA}" destId="{CC6B99C1-78A6-4E7A-B521-F483A1B846E5}" srcOrd="2" destOrd="0" parTransId="{14B31EA1-0641-49B8-B099-822AE0462435}" sibTransId="{292F70FB-35AE-44E9-8CDF-AEFBFDF4E0F3}"/>
    <dgm:cxn modelId="{1D33C79D-872D-40E7-9CCC-42FC408A520D}" type="presOf" srcId="{D4E09890-53F0-47C8-860B-D6BD867805AD}" destId="{5D371A7D-14F5-4A0C-BC45-E3494790BD54}" srcOrd="0" destOrd="0" presId="urn:microsoft.com/office/officeart/2005/8/layout/cycle4"/>
    <dgm:cxn modelId="{E9EB689F-E39A-42C7-BFF4-4665E7C0B2D0}" type="presOf" srcId="{F7240A39-7AF6-469D-9E2D-D7D46C979C02}" destId="{4BE24891-BA7D-4234-9B38-B890F63336C8}" srcOrd="1" destOrd="0" presId="urn:microsoft.com/office/officeart/2005/8/layout/cycle4"/>
    <dgm:cxn modelId="{8BC29CA0-07D9-46F9-A554-44D7DEB45FF2}" srcId="{BCFCE952-6BF9-4DF5-9E4C-173CA532CFE5}" destId="{E177FE02-F429-4DCE-83B2-11F2689A44F9}" srcOrd="0" destOrd="0" parTransId="{51423AFA-0E71-435E-A587-5FABE91DD93B}" sibTransId="{0EC57CD1-6F50-4295-9D7D-CFAC6E69BC55}"/>
    <dgm:cxn modelId="{C297FCA0-0073-4CA2-929C-F3E1341ECFCE}" type="presOf" srcId="{54080637-A3FD-4039-9C47-26BDE5699AC2}" destId="{4C1F1C69-F4C7-49ED-84F5-D1BEF756C09A}" srcOrd="1" destOrd="1" presId="urn:microsoft.com/office/officeart/2005/8/layout/cycle4"/>
    <dgm:cxn modelId="{0A09BDC2-E30E-493C-B71E-531835FFA79A}" type="presOf" srcId="{7BAC5515-0AFC-4451-A4F5-28A286DA21A2}" destId="{0594EA5A-CA5D-49D7-99EA-B06FC9DBCFAF}" srcOrd="1" destOrd="0" presId="urn:microsoft.com/office/officeart/2005/8/layout/cycle4"/>
    <dgm:cxn modelId="{80D246DB-0CA1-4BFF-8B8B-D562159B10AD}" srcId="{772B947B-3792-4F79-9570-1ECE919E46BA}" destId="{BCFCE952-6BF9-4DF5-9E4C-173CA532CFE5}" srcOrd="3" destOrd="0" parTransId="{4DB72BCC-5B4E-4E70-94D4-8C6F57BCC5E7}" sibTransId="{461FFD35-A016-4BF3-8A7E-6667480B83FE}"/>
    <dgm:cxn modelId="{6EACB0DB-B94F-47D6-A6E7-DDAD40935A99}" type="presOf" srcId="{8107D1DC-0A1C-41C9-B4FB-E25C7531F6B0}" destId="{7D89047C-64D1-42BA-A59A-8ADB70A8F1F9}" srcOrd="0" destOrd="0" presId="urn:microsoft.com/office/officeart/2005/8/layout/cycle4"/>
    <dgm:cxn modelId="{990E43DE-A330-491C-B258-BBB1C75F4A56}" srcId="{8107D1DC-0A1C-41C9-B4FB-E25C7531F6B0}" destId="{D4E09890-53F0-47C8-860B-D6BD867805AD}" srcOrd="0" destOrd="0" parTransId="{3F8FE71C-AE95-43D2-9A7E-6A8FCF02B9AC}" sibTransId="{E4EBFFB5-6FB6-4A41-B7EF-0D448F4861AA}"/>
    <dgm:cxn modelId="{AB147AF3-2369-48DD-9A5A-5A528C46A257}" srcId="{BCFCE952-6BF9-4DF5-9E4C-173CA532CFE5}" destId="{54080637-A3FD-4039-9C47-26BDE5699AC2}" srcOrd="1" destOrd="0" parTransId="{3C2BA343-EE5F-4BEF-BAD5-7B276C096A93}" sibTransId="{93901160-0635-448C-8C94-5846F1A7CA58}"/>
    <dgm:cxn modelId="{9FD45549-C351-4983-A608-53AE94086D38}" type="presParOf" srcId="{46AF3419-BE5A-419D-8579-4ECC70CB90F6}" destId="{D5467855-99B6-4313-807C-49E33CDD80D1}" srcOrd="0" destOrd="0" presId="urn:microsoft.com/office/officeart/2005/8/layout/cycle4"/>
    <dgm:cxn modelId="{AB213DD3-F23F-4C89-B47A-D1FFB84B9B7A}" type="presParOf" srcId="{D5467855-99B6-4313-807C-49E33CDD80D1}" destId="{54C3CA1F-DE2B-42AA-BDDE-BF6F3CA23550}" srcOrd="0" destOrd="0" presId="urn:microsoft.com/office/officeart/2005/8/layout/cycle4"/>
    <dgm:cxn modelId="{2C7C0DD6-C5D1-47B0-87F9-FCE6367FF644}" type="presParOf" srcId="{54C3CA1F-DE2B-42AA-BDDE-BF6F3CA23550}" destId="{5D371A7D-14F5-4A0C-BC45-E3494790BD54}" srcOrd="0" destOrd="0" presId="urn:microsoft.com/office/officeart/2005/8/layout/cycle4"/>
    <dgm:cxn modelId="{17FE047E-DC2E-40BF-A4B4-716ECF5E0603}" type="presParOf" srcId="{54C3CA1F-DE2B-42AA-BDDE-BF6F3CA23550}" destId="{EA9B1E71-8892-4B9A-B563-AF8F65B3C4D3}" srcOrd="1" destOrd="0" presId="urn:microsoft.com/office/officeart/2005/8/layout/cycle4"/>
    <dgm:cxn modelId="{E7BFB733-B9B6-40BA-B7E7-814A55578F19}" type="presParOf" srcId="{D5467855-99B6-4313-807C-49E33CDD80D1}" destId="{BE3D7950-BAA5-4445-B911-6C2659D6FA7A}" srcOrd="1" destOrd="0" presId="urn:microsoft.com/office/officeart/2005/8/layout/cycle4"/>
    <dgm:cxn modelId="{862293C2-71CD-4D7D-8431-B6264640CC1D}" type="presParOf" srcId="{BE3D7950-BAA5-4445-B911-6C2659D6FA7A}" destId="{D3545F0C-8AEC-46DD-8287-872938E09579}" srcOrd="0" destOrd="0" presId="urn:microsoft.com/office/officeart/2005/8/layout/cycle4"/>
    <dgm:cxn modelId="{0277B334-A38C-4AAB-8037-5DADDD874485}" type="presParOf" srcId="{BE3D7950-BAA5-4445-B911-6C2659D6FA7A}" destId="{0594EA5A-CA5D-49D7-99EA-B06FC9DBCFAF}" srcOrd="1" destOrd="0" presId="urn:microsoft.com/office/officeart/2005/8/layout/cycle4"/>
    <dgm:cxn modelId="{33D6A3AB-9BFF-49EE-86D1-4E1D3E62EC3B}" type="presParOf" srcId="{D5467855-99B6-4313-807C-49E33CDD80D1}" destId="{2BD6F4EB-A949-4C3C-85A4-D3C09AE7F3A8}" srcOrd="2" destOrd="0" presId="urn:microsoft.com/office/officeart/2005/8/layout/cycle4"/>
    <dgm:cxn modelId="{655202E5-E15B-4590-8FAA-1F520A9393B8}" type="presParOf" srcId="{2BD6F4EB-A949-4C3C-85A4-D3C09AE7F3A8}" destId="{69B32A00-0F27-4CB3-BD6D-471589D2F681}" srcOrd="0" destOrd="0" presId="urn:microsoft.com/office/officeart/2005/8/layout/cycle4"/>
    <dgm:cxn modelId="{80D5E2AA-B4D6-435A-A690-0239C3FFE32B}" type="presParOf" srcId="{2BD6F4EB-A949-4C3C-85A4-D3C09AE7F3A8}" destId="{4BE24891-BA7D-4234-9B38-B890F63336C8}" srcOrd="1" destOrd="0" presId="urn:microsoft.com/office/officeart/2005/8/layout/cycle4"/>
    <dgm:cxn modelId="{45DC2AAE-3754-4814-858F-D9C14F2564E2}" type="presParOf" srcId="{D5467855-99B6-4313-807C-49E33CDD80D1}" destId="{FE27389E-16BA-456C-903C-355607E2B2E3}" srcOrd="3" destOrd="0" presId="urn:microsoft.com/office/officeart/2005/8/layout/cycle4"/>
    <dgm:cxn modelId="{745D98BD-6F01-4D23-9912-16A6B9F2C9AE}" type="presParOf" srcId="{FE27389E-16BA-456C-903C-355607E2B2E3}" destId="{13687771-6F68-4A0A-A31A-E0F1ACDEB4CC}" srcOrd="0" destOrd="0" presId="urn:microsoft.com/office/officeart/2005/8/layout/cycle4"/>
    <dgm:cxn modelId="{73DDD63B-192F-4A3A-81D3-507EA656DCA3}" type="presParOf" srcId="{FE27389E-16BA-456C-903C-355607E2B2E3}" destId="{4C1F1C69-F4C7-49ED-84F5-D1BEF756C09A}" srcOrd="1" destOrd="0" presId="urn:microsoft.com/office/officeart/2005/8/layout/cycle4"/>
    <dgm:cxn modelId="{CB1201AE-A7AE-49D2-885A-567E68A44F2A}" type="presParOf" srcId="{D5467855-99B6-4313-807C-49E33CDD80D1}" destId="{5D657B2D-2134-4837-920E-55BDCA23522F}" srcOrd="4" destOrd="0" presId="urn:microsoft.com/office/officeart/2005/8/layout/cycle4"/>
    <dgm:cxn modelId="{A2BD44EC-C87B-41D5-8DA4-B0B235B1A524}" type="presParOf" srcId="{46AF3419-BE5A-419D-8579-4ECC70CB90F6}" destId="{F3D51AA2-8979-4935-9AD7-726BD7DAA7A0}" srcOrd="1" destOrd="0" presId="urn:microsoft.com/office/officeart/2005/8/layout/cycle4"/>
    <dgm:cxn modelId="{521032D7-FF3D-4D69-B0B5-0E23BE166A3C}" type="presParOf" srcId="{F3D51AA2-8979-4935-9AD7-726BD7DAA7A0}" destId="{7D89047C-64D1-42BA-A59A-8ADB70A8F1F9}" srcOrd="0" destOrd="0" presId="urn:microsoft.com/office/officeart/2005/8/layout/cycle4"/>
    <dgm:cxn modelId="{CB222C4D-1024-41D4-85BB-E5566BFED5BA}" type="presParOf" srcId="{F3D51AA2-8979-4935-9AD7-726BD7DAA7A0}" destId="{919594FD-2536-4430-9422-8897795626BC}" srcOrd="1" destOrd="0" presId="urn:microsoft.com/office/officeart/2005/8/layout/cycle4"/>
    <dgm:cxn modelId="{E3D50733-5DC6-4132-9039-5CAFB467C3FA}" type="presParOf" srcId="{F3D51AA2-8979-4935-9AD7-726BD7DAA7A0}" destId="{E1B3A7E4-4B6A-447C-9ADB-D3804E6C0845}" srcOrd="2" destOrd="0" presId="urn:microsoft.com/office/officeart/2005/8/layout/cycle4"/>
    <dgm:cxn modelId="{C96BC039-8262-4714-9D56-F02C693D4A40}" type="presParOf" srcId="{F3D51AA2-8979-4935-9AD7-726BD7DAA7A0}" destId="{F3C2533D-13BF-400F-BEAC-9A071A3C6F7D}" srcOrd="3" destOrd="0" presId="urn:microsoft.com/office/officeart/2005/8/layout/cycle4"/>
    <dgm:cxn modelId="{30DD2B76-C562-465A-AE62-5436BBEC4034}" type="presParOf" srcId="{F3D51AA2-8979-4935-9AD7-726BD7DAA7A0}" destId="{C4FB51B0-873F-443A-A023-D3D297FB67FA}" srcOrd="4" destOrd="0" presId="urn:microsoft.com/office/officeart/2005/8/layout/cycle4"/>
    <dgm:cxn modelId="{1714050E-4231-4559-BEF0-4CC5273F2CE1}" type="presParOf" srcId="{46AF3419-BE5A-419D-8579-4ECC70CB90F6}" destId="{33FEDD4A-262D-4850-8B25-7B7452750494}" srcOrd="2" destOrd="0" presId="urn:microsoft.com/office/officeart/2005/8/layout/cycle4"/>
    <dgm:cxn modelId="{BB691990-A936-4CB0-8806-B0DD05B18B30}" type="presParOf" srcId="{46AF3419-BE5A-419D-8579-4ECC70CB90F6}" destId="{0B42F72E-916D-40B2-8B53-336AF5E9F78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EED57-6649-440D-A39C-2F19BC508B9D}">
      <dsp:nvSpPr>
        <dsp:cNvPr id="0" name=""/>
        <dsp:cNvSpPr/>
      </dsp:nvSpPr>
      <dsp:spPr>
        <a:xfrm>
          <a:off x="0" y="31779"/>
          <a:ext cx="10515600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GME Strategic Plan </a:t>
          </a:r>
        </a:p>
      </dsp:txBody>
      <dsp:txXfrm>
        <a:off x="48005" y="79784"/>
        <a:ext cx="10419590" cy="887374"/>
      </dsp:txXfrm>
    </dsp:sp>
    <dsp:sp modelId="{7A6AD404-0C36-42C7-BD6D-6C4FC5742FEF}">
      <dsp:nvSpPr>
        <dsp:cNvPr id="0" name=""/>
        <dsp:cNvSpPr/>
      </dsp:nvSpPr>
      <dsp:spPr>
        <a:xfrm>
          <a:off x="0" y="1133244"/>
          <a:ext cx="10515600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GME Diversity Advisory Council</a:t>
          </a:r>
        </a:p>
      </dsp:txBody>
      <dsp:txXfrm>
        <a:off x="48005" y="1181249"/>
        <a:ext cx="10419590" cy="887374"/>
      </dsp:txXfrm>
    </dsp:sp>
    <dsp:sp modelId="{5FE6754B-D4E9-4CEA-A29D-E24B667D8CC3}">
      <dsp:nvSpPr>
        <dsp:cNvPr id="0" name=""/>
        <dsp:cNvSpPr/>
      </dsp:nvSpPr>
      <dsp:spPr>
        <a:xfrm>
          <a:off x="0" y="2234709"/>
          <a:ext cx="10515600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Recruitment Initiatives</a:t>
          </a:r>
        </a:p>
      </dsp:txBody>
      <dsp:txXfrm>
        <a:off x="48005" y="2282714"/>
        <a:ext cx="10419590" cy="887374"/>
      </dsp:txXfrm>
    </dsp:sp>
    <dsp:sp modelId="{9B4EE579-B1C8-4B35-94B5-6C9DC7BB84E1}">
      <dsp:nvSpPr>
        <dsp:cNvPr id="0" name=""/>
        <dsp:cNvSpPr/>
      </dsp:nvSpPr>
      <dsp:spPr>
        <a:xfrm>
          <a:off x="0" y="3336174"/>
          <a:ext cx="10515600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Journal Club</a:t>
          </a:r>
        </a:p>
      </dsp:txBody>
      <dsp:txXfrm>
        <a:off x="48005" y="3384179"/>
        <a:ext cx="10419590" cy="887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9098D-2971-47D7-98ED-47F835E53D2B}">
      <dsp:nvSpPr>
        <dsp:cNvPr id="0" name=""/>
        <dsp:cNvSpPr/>
      </dsp:nvSpPr>
      <dsp:spPr>
        <a:xfrm rot="5400000">
          <a:off x="4695714" y="-1653075"/>
          <a:ext cx="1421534" cy="508845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recognizes our unique role and needs </a:t>
          </a:r>
        </a:p>
      </dsp:txBody>
      <dsp:txXfrm rot="-5400000">
        <a:off x="2862255" y="249778"/>
        <a:ext cx="5019059" cy="1282746"/>
      </dsp:txXfrm>
    </dsp:sp>
    <dsp:sp modelId="{61958469-4484-420E-A80A-A3E7AAC3A4C3}">
      <dsp:nvSpPr>
        <dsp:cNvPr id="0" name=""/>
        <dsp:cNvSpPr/>
      </dsp:nvSpPr>
      <dsp:spPr>
        <a:xfrm>
          <a:off x="0" y="2692"/>
          <a:ext cx="2862255" cy="17769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GME-specific DAC: </a:t>
          </a:r>
        </a:p>
      </dsp:txBody>
      <dsp:txXfrm>
        <a:off x="86742" y="89434"/>
        <a:ext cx="2688771" cy="1603434"/>
      </dsp:txXfrm>
    </dsp:sp>
    <dsp:sp modelId="{08F81743-DB84-4BC7-BE54-435F1898CC13}">
      <dsp:nvSpPr>
        <dsp:cNvPr id="0" name=""/>
        <dsp:cNvSpPr/>
      </dsp:nvSpPr>
      <dsp:spPr>
        <a:xfrm rot="5400000">
          <a:off x="4695714" y="212689"/>
          <a:ext cx="1421534" cy="5088453"/>
        </a:xfrm>
        <a:prstGeom prst="round2SameRect">
          <a:avLst/>
        </a:prstGeom>
        <a:solidFill>
          <a:schemeClr val="accent2">
            <a:tint val="40000"/>
            <a:alpha val="90000"/>
            <a:hueOff val="3138028"/>
            <a:satOff val="4888"/>
            <a:lumOff val="28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138028"/>
              <a:satOff val="4888"/>
              <a:lumOff val="2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residents, fellows, program leaders, DEI partners</a:t>
          </a:r>
        </a:p>
      </dsp:txBody>
      <dsp:txXfrm rot="-5400000">
        <a:off x="2862255" y="2115542"/>
        <a:ext cx="5019059" cy="1282746"/>
      </dsp:txXfrm>
    </dsp:sp>
    <dsp:sp modelId="{38034E06-92D0-4B37-B6D1-42A08799CB75}">
      <dsp:nvSpPr>
        <dsp:cNvPr id="0" name=""/>
        <dsp:cNvSpPr/>
      </dsp:nvSpPr>
      <dsp:spPr>
        <a:xfrm>
          <a:off x="0" y="1868456"/>
          <a:ext cx="2862255" cy="1776918"/>
        </a:xfrm>
        <a:prstGeom prst="roundRect">
          <a:avLst/>
        </a:prstGeom>
        <a:solidFill>
          <a:schemeClr val="accent2">
            <a:hueOff val="3183231"/>
            <a:satOff val="540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Inclusive:</a:t>
          </a:r>
        </a:p>
      </dsp:txBody>
      <dsp:txXfrm>
        <a:off x="86742" y="1955198"/>
        <a:ext cx="2688771" cy="1603434"/>
      </dsp:txXfrm>
    </dsp:sp>
    <dsp:sp modelId="{0CD60908-933C-4197-A808-34171B8FF4C0}">
      <dsp:nvSpPr>
        <dsp:cNvPr id="0" name=""/>
        <dsp:cNvSpPr/>
      </dsp:nvSpPr>
      <dsp:spPr>
        <a:xfrm rot="5400000">
          <a:off x="4695714" y="2078453"/>
          <a:ext cx="1421534" cy="5088453"/>
        </a:xfrm>
        <a:prstGeom prst="round2SameRect">
          <a:avLst/>
        </a:prstGeom>
        <a:solidFill>
          <a:schemeClr val="accent2">
            <a:tint val="40000"/>
            <a:alpha val="90000"/>
            <a:hueOff val="6276057"/>
            <a:satOff val="9776"/>
            <a:lumOff val="56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276057"/>
              <a:satOff val="9776"/>
              <a:lumOff val="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GME commitment statements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DEI in GME brochure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Community Outreach</a:t>
          </a:r>
        </a:p>
      </dsp:txBody>
      <dsp:txXfrm rot="-5400000">
        <a:off x="2862255" y="3981306"/>
        <a:ext cx="5019059" cy="1282746"/>
      </dsp:txXfrm>
    </dsp:sp>
    <dsp:sp modelId="{8E3B7CC9-1F2D-4593-AB51-53347D5AD8C1}">
      <dsp:nvSpPr>
        <dsp:cNvPr id="0" name=""/>
        <dsp:cNvSpPr/>
      </dsp:nvSpPr>
      <dsp:spPr>
        <a:xfrm>
          <a:off x="0" y="3734221"/>
          <a:ext cx="2862255" cy="1776918"/>
        </a:xfrm>
        <a:prstGeom prst="round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Goals / Metrics:</a:t>
          </a:r>
        </a:p>
      </dsp:txBody>
      <dsp:txXfrm>
        <a:off x="86742" y="3820963"/>
        <a:ext cx="2688771" cy="1603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DE15A-FF02-4C87-9641-42B35A2F0194}">
      <dsp:nvSpPr>
        <dsp:cNvPr id="0" name=""/>
        <dsp:cNvSpPr/>
      </dsp:nvSpPr>
      <dsp:spPr>
        <a:xfrm rot="5400000">
          <a:off x="3561473" y="-1129469"/>
          <a:ext cx="1395603" cy="400872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Implicit Bias Training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Partnership w/Legal</a:t>
          </a:r>
        </a:p>
      </dsp:txBody>
      <dsp:txXfrm rot="-5400000">
        <a:off x="2254910" y="245222"/>
        <a:ext cx="3940601" cy="1259347"/>
      </dsp:txXfrm>
    </dsp:sp>
    <dsp:sp modelId="{C6F69472-3CE1-4E78-B3F6-A556861A6CDA}">
      <dsp:nvSpPr>
        <dsp:cNvPr id="0" name=""/>
        <dsp:cNvSpPr/>
      </dsp:nvSpPr>
      <dsp:spPr>
        <a:xfrm>
          <a:off x="0" y="2643"/>
          <a:ext cx="2254910" cy="1744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Standardized Training</a:t>
          </a:r>
        </a:p>
      </dsp:txBody>
      <dsp:txXfrm>
        <a:off x="85160" y="87803"/>
        <a:ext cx="2084590" cy="1574183"/>
      </dsp:txXfrm>
    </dsp:sp>
    <dsp:sp modelId="{F0CEF66E-12FF-47EB-A84A-4ACCCD521600}">
      <dsp:nvSpPr>
        <dsp:cNvPr id="0" name=""/>
        <dsp:cNvSpPr/>
      </dsp:nvSpPr>
      <dsp:spPr>
        <a:xfrm rot="5400000">
          <a:off x="3561473" y="702259"/>
          <a:ext cx="1395603" cy="4008729"/>
        </a:xfrm>
        <a:prstGeom prst="round2SameRect">
          <a:avLst/>
        </a:prstGeom>
        <a:solidFill>
          <a:schemeClr val="accent2">
            <a:tint val="40000"/>
            <a:alpha val="90000"/>
            <a:hueOff val="3138028"/>
            <a:satOff val="4888"/>
            <a:lumOff val="28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138028"/>
              <a:satOff val="4888"/>
              <a:lumOff val="2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Behavioral interviewing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Implicit Bias ‘Pause’</a:t>
          </a:r>
        </a:p>
      </dsp:txBody>
      <dsp:txXfrm rot="-5400000">
        <a:off x="2254910" y="2076950"/>
        <a:ext cx="3940601" cy="1259347"/>
      </dsp:txXfrm>
    </dsp:sp>
    <dsp:sp modelId="{368A9B7B-4746-4875-B85B-48668E895671}">
      <dsp:nvSpPr>
        <dsp:cNvPr id="0" name=""/>
        <dsp:cNvSpPr/>
      </dsp:nvSpPr>
      <dsp:spPr>
        <a:xfrm>
          <a:off x="0" y="1834372"/>
          <a:ext cx="2254910" cy="1744503"/>
        </a:xfrm>
        <a:prstGeom prst="roundRect">
          <a:avLst/>
        </a:prstGeom>
        <a:solidFill>
          <a:schemeClr val="accent2">
            <a:hueOff val="3183231"/>
            <a:satOff val="540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Interviewing Tools</a:t>
          </a:r>
        </a:p>
      </dsp:txBody>
      <dsp:txXfrm>
        <a:off x="85160" y="1919532"/>
        <a:ext cx="2084590" cy="1574183"/>
      </dsp:txXfrm>
    </dsp:sp>
    <dsp:sp modelId="{2857017D-A942-4E90-A068-C1CFA6E6EE06}">
      <dsp:nvSpPr>
        <dsp:cNvPr id="0" name=""/>
        <dsp:cNvSpPr/>
      </dsp:nvSpPr>
      <dsp:spPr>
        <a:xfrm rot="5400000">
          <a:off x="3561473" y="2533988"/>
          <a:ext cx="1395603" cy="4008729"/>
        </a:xfrm>
        <a:prstGeom prst="round2SameRect">
          <a:avLst/>
        </a:prstGeom>
        <a:solidFill>
          <a:schemeClr val="accent2">
            <a:tint val="40000"/>
            <a:alpha val="90000"/>
            <a:hueOff val="6276057"/>
            <a:satOff val="9776"/>
            <a:lumOff val="56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276057"/>
              <a:satOff val="9776"/>
              <a:lumOff val="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Tip Sheet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Podcast</a:t>
          </a:r>
        </a:p>
      </dsp:txBody>
      <dsp:txXfrm rot="-5400000">
        <a:off x="2254910" y="3908679"/>
        <a:ext cx="3940601" cy="1259347"/>
      </dsp:txXfrm>
    </dsp:sp>
    <dsp:sp modelId="{A7A4A79B-6B08-40BE-98E0-24A9F5E8A7D7}">
      <dsp:nvSpPr>
        <dsp:cNvPr id="0" name=""/>
        <dsp:cNvSpPr/>
      </dsp:nvSpPr>
      <dsp:spPr>
        <a:xfrm>
          <a:off x="0" y="3666101"/>
          <a:ext cx="2254910" cy="1744503"/>
        </a:xfrm>
        <a:prstGeom prst="round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Resident Feedback</a:t>
          </a:r>
        </a:p>
      </dsp:txBody>
      <dsp:txXfrm>
        <a:off x="85160" y="3751261"/>
        <a:ext cx="2084590" cy="1574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75D29-566B-4375-B1E5-2669EE81B44D}">
      <dsp:nvSpPr>
        <dsp:cNvPr id="0" name=""/>
        <dsp:cNvSpPr/>
      </dsp:nvSpPr>
      <dsp:spPr>
        <a:xfrm>
          <a:off x="764" y="768351"/>
          <a:ext cx="2981957" cy="17891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Ground Rules</a:t>
          </a:r>
        </a:p>
      </dsp:txBody>
      <dsp:txXfrm>
        <a:off x="764" y="768351"/>
        <a:ext cx="2981957" cy="1789174"/>
      </dsp:txXfrm>
    </dsp:sp>
    <dsp:sp modelId="{48CFFC1F-9E1D-4B54-87E9-FCEDE5C68698}">
      <dsp:nvSpPr>
        <dsp:cNvPr id="0" name=""/>
        <dsp:cNvSpPr/>
      </dsp:nvSpPr>
      <dsp:spPr>
        <a:xfrm>
          <a:off x="3280917" y="768351"/>
          <a:ext cx="2981957" cy="1789174"/>
        </a:xfrm>
        <a:prstGeom prst="rect">
          <a:avLst/>
        </a:prstGeom>
        <a:solidFill>
          <a:schemeClr val="accent2">
            <a:hueOff val="3183231"/>
            <a:satOff val="540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Promote honest dialogue</a:t>
          </a:r>
        </a:p>
      </dsp:txBody>
      <dsp:txXfrm>
        <a:off x="3280917" y="768351"/>
        <a:ext cx="2981957" cy="1789174"/>
      </dsp:txXfrm>
    </dsp:sp>
    <dsp:sp modelId="{CCA45CA2-D3F1-4115-96AC-CB9A4484E554}">
      <dsp:nvSpPr>
        <dsp:cNvPr id="0" name=""/>
        <dsp:cNvSpPr/>
      </dsp:nvSpPr>
      <dsp:spPr>
        <a:xfrm>
          <a:off x="1640841" y="2855721"/>
          <a:ext cx="2981957" cy="1789174"/>
        </a:xfrm>
        <a:prstGeom prst="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Articles</a:t>
          </a:r>
        </a:p>
      </dsp:txBody>
      <dsp:txXfrm>
        <a:off x="1640841" y="2855721"/>
        <a:ext cx="2981957" cy="17891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472EF-38D6-4AEC-B48C-32EFFC6986BF}">
      <dsp:nvSpPr>
        <dsp:cNvPr id="0" name=""/>
        <dsp:cNvSpPr/>
      </dsp:nvSpPr>
      <dsp:spPr>
        <a:xfrm>
          <a:off x="0" y="777477"/>
          <a:ext cx="812800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458216" rIns="630823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Prevalence of bias/microaggressions</a:t>
          </a:r>
        </a:p>
      </dsp:txBody>
      <dsp:txXfrm>
        <a:off x="0" y="777477"/>
        <a:ext cx="8128000" cy="935550"/>
      </dsp:txXfrm>
    </dsp:sp>
    <dsp:sp modelId="{2635819A-A7A2-4654-8273-0009F8D00F3F}">
      <dsp:nvSpPr>
        <dsp:cNvPr id="0" name=""/>
        <dsp:cNvSpPr/>
      </dsp:nvSpPr>
      <dsp:spPr>
        <a:xfrm>
          <a:off x="406400" y="91454"/>
          <a:ext cx="6596749" cy="1010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I. </a:t>
          </a:r>
          <a:r>
            <a:rPr lang="en-US" sz="2400" kern="1200" dirty="0" err="1"/>
            <a:t>SafeSpot</a:t>
          </a:r>
          <a:r>
            <a:rPr lang="en-US" sz="2400" kern="1200" dirty="0"/>
            <a:t> and Safety Huddle Reporting</a:t>
          </a:r>
        </a:p>
      </dsp:txBody>
      <dsp:txXfrm>
        <a:off x="455740" y="140794"/>
        <a:ext cx="6498069" cy="912062"/>
      </dsp:txXfrm>
    </dsp:sp>
    <dsp:sp modelId="{514E61C8-85E7-417C-860B-F1CB8B52D594}">
      <dsp:nvSpPr>
        <dsp:cNvPr id="0" name=""/>
        <dsp:cNvSpPr/>
      </dsp:nvSpPr>
      <dsp:spPr>
        <a:xfrm>
          <a:off x="0" y="2441593"/>
          <a:ext cx="812800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458216" rIns="630823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Tools and guide on how to respond and report</a:t>
          </a:r>
        </a:p>
      </dsp:txBody>
      <dsp:txXfrm>
        <a:off x="0" y="2441593"/>
        <a:ext cx="8128000" cy="935550"/>
      </dsp:txXfrm>
    </dsp:sp>
    <dsp:sp modelId="{1CF9F9F1-78E4-48FD-97D4-59C00E214A72}">
      <dsp:nvSpPr>
        <dsp:cNvPr id="0" name=""/>
        <dsp:cNvSpPr/>
      </dsp:nvSpPr>
      <dsp:spPr>
        <a:xfrm>
          <a:off x="406400" y="1831827"/>
          <a:ext cx="6444325" cy="934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II. Policy: Responding to Bias from patients</a:t>
          </a:r>
        </a:p>
      </dsp:txBody>
      <dsp:txXfrm>
        <a:off x="452018" y="1877445"/>
        <a:ext cx="6353089" cy="843249"/>
      </dsp:txXfrm>
    </dsp:sp>
    <dsp:sp modelId="{8D51172A-CFFC-4329-A531-78DC81B707A3}">
      <dsp:nvSpPr>
        <dsp:cNvPr id="0" name=""/>
        <dsp:cNvSpPr/>
      </dsp:nvSpPr>
      <dsp:spPr>
        <a:xfrm>
          <a:off x="0" y="4045162"/>
          <a:ext cx="8128000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458216" rIns="630823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GME – program directors, residents, APP, nursing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Managers and supervisors</a:t>
          </a:r>
        </a:p>
      </dsp:txBody>
      <dsp:txXfrm>
        <a:off x="0" y="4045162"/>
        <a:ext cx="8128000" cy="1282049"/>
      </dsp:txXfrm>
    </dsp:sp>
    <dsp:sp modelId="{9F2A85D3-6A75-4F65-B175-7170FF4EA437}">
      <dsp:nvSpPr>
        <dsp:cNvPr id="0" name=""/>
        <dsp:cNvSpPr/>
      </dsp:nvSpPr>
      <dsp:spPr>
        <a:xfrm>
          <a:off x="376647" y="3469297"/>
          <a:ext cx="6503838" cy="873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III. Training: How to be an </a:t>
          </a:r>
          <a:r>
            <a:rPr lang="en-US" sz="2400" kern="1200" dirty="0" err="1"/>
            <a:t>Upstander</a:t>
          </a:r>
          <a:endParaRPr lang="en-US" sz="2400" kern="1200" dirty="0"/>
        </a:p>
      </dsp:txBody>
      <dsp:txXfrm>
        <a:off x="419309" y="3511959"/>
        <a:ext cx="6418514" cy="7886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32A00-0F27-4CB3-BD6D-471589D2F681}">
      <dsp:nvSpPr>
        <dsp:cNvPr id="0" name=""/>
        <dsp:cNvSpPr/>
      </dsp:nvSpPr>
      <dsp:spPr>
        <a:xfrm>
          <a:off x="6916860" y="2811501"/>
          <a:ext cx="4436939" cy="2335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8299247" y="3446704"/>
        <a:ext cx="3003247" cy="1649082"/>
      </dsp:txXfrm>
    </dsp:sp>
    <dsp:sp modelId="{13687771-6F68-4A0A-A31A-E0F1ACDEB4CC}">
      <dsp:nvSpPr>
        <dsp:cNvPr id="0" name=""/>
        <dsp:cNvSpPr/>
      </dsp:nvSpPr>
      <dsp:spPr>
        <a:xfrm>
          <a:off x="86885" y="2741823"/>
          <a:ext cx="4555915" cy="2410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139842" y="3397480"/>
        <a:ext cx="3083227" cy="1702186"/>
      </dsp:txXfrm>
    </dsp:sp>
    <dsp:sp modelId="{D3545F0C-8AEC-46DD-8287-872938E09579}">
      <dsp:nvSpPr>
        <dsp:cNvPr id="0" name=""/>
        <dsp:cNvSpPr/>
      </dsp:nvSpPr>
      <dsp:spPr>
        <a:xfrm>
          <a:off x="7012041" y="235207"/>
          <a:ext cx="4341758" cy="2384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>
        <a:off x="8366958" y="287596"/>
        <a:ext cx="2934452" cy="1683910"/>
      </dsp:txXfrm>
    </dsp:sp>
    <dsp:sp modelId="{5D371A7D-14F5-4A0C-BC45-E3494790BD54}">
      <dsp:nvSpPr>
        <dsp:cNvPr id="0" name=""/>
        <dsp:cNvSpPr/>
      </dsp:nvSpPr>
      <dsp:spPr>
        <a:xfrm>
          <a:off x="40973" y="251857"/>
          <a:ext cx="4617691" cy="2230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C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89977" y="300861"/>
        <a:ext cx="3134376" cy="1575115"/>
      </dsp:txXfrm>
    </dsp:sp>
    <dsp:sp modelId="{7D89047C-64D1-42BA-A59A-8ADB70A8F1F9}">
      <dsp:nvSpPr>
        <dsp:cNvPr id="0" name=""/>
        <dsp:cNvSpPr/>
      </dsp:nvSpPr>
      <dsp:spPr>
        <a:xfrm>
          <a:off x="3249291" y="315591"/>
          <a:ext cx="2372809" cy="2372809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9050">
          <a:solidFill>
            <a:srgbClr val="CC66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Purpose &amp; Culture</a:t>
          </a:r>
        </a:p>
      </dsp:txBody>
      <dsp:txXfrm>
        <a:off x="3944271" y="1010571"/>
        <a:ext cx="1677829" cy="1677829"/>
      </dsp:txXfrm>
    </dsp:sp>
    <dsp:sp modelId="{919594FD-2536-4430-9422-8897795626BC}">
      <dsp:nvSpPr>
        <dsp:cNvPr id="0" name=""/>
        <dsp:cNvSpPr/>
      </dsp:nvSpPr>
      <dsp:spPr>
        <a:xfrm rot="5400000">
          <a:off x="5731699" y="315591"/>
          <a:ext cx="2372809" cy="2372809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9050"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</a:rPr>
            <a:t>Recruitment &amp; Retention</a:t>
          </a:r>
        </a:p>
      </dsp:txBody>
      <dsp:txXfrm rot="-5400000">
        <a:off x="5731699" y="1010571"/>
        <a:ext cx="1677829" cy="1677829"/>
      </dsp:txXfrm>
    </dsp:sp>
    <dsp:sp modelId="{E1B3A7E4-4B6A-447C-9ADB-D3804E6C0845}">
      <dsp:nvSpPr>
        <dsp:cNvPr id="0" name=""/>
        <dsp:cNvSpPr/>
      </dsp:nvSpPr>
      <dsp:spPr>
        <a:xfrm rot="10800000">
          <a:off x="5731699" y="2797999"/>
          <a:ext cx="2372809" cy="2372809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9050">
          <a:solidFill>
            <a:schemeClr val="accent4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Curriculum &amp; Program Structure </a:t>
          </a:r>
        </a:p>
      </dsp:txBody>
      <dsp:txXfrm rot="10800000">
        <a:off x="5731699" y="2797999"/>
        <a:ext cx="1677829" cy="1677829"/>
      </dsp:txXfrm>
    </dsp:sp>
    <dsp:sp modelId="{F3C2533D-13BF-400F-BEAC-9A071A3C6F7D}">
      <dsp:nvSpPr>
        <dsp:cNvPr id="0" name=""/>
        <dsp:cNvSpPr/>
      </dsp:nvSpPr>
      <dsp:spPr>
        <a:xfrm rot="16200000">
          <a:off x="3265995" y="2797999"/>
          <a:ext cx="2372809" cy="2372809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9050">
          <a:solidFill>
            <a:srgbClr val="0070C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Evaluation, Assess &amp; Inquiry </a:t>
          </a:r>
        </a:p>
      </dsp:txBody>
      <dsp:txXfrm rot="5400000">
        <a:off x="3960975" y="2797999"/>
        <a:ext cx="1677829" cy="1677829"/>
      </dsp:txXfrm>
    </dsp:sp>
    <dsp:sp modelId="{33FEDD4A-262D-4850-8B25-7B7452750494}">
      <dsp:nvSpPr>
        <dsp:cNvPr id="0" name=""/>
        <dsp:cNvSpPr/>
      </dsp:nvSpPr>
      <dsp:spPr>
        <a:xfrm>
          <a:off x="5267275" y="2250006"/>
          <a:ext cx="819249" cy="712390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B42F72E-916D-40B2-8B53-336AF5E9F783}">
      <dsp:nvSpPr>
        <dsp:cNvPr id="0" name=""/>
        <dsp:cNvSpPr/>
      </dsp:nvSpPr>
      <dsp:spPr>
        <a:xfrm rot="10800000">
          <a:off x="5267275" y="2524002"/>
          <a:ext cx="819249" cy="712390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F409C-0042-4C0A-A4C2-98232D5932F8}" type="datetimeFigureOut">
              <a:rPr lang="en-US" smtClean="0"/>
              <a:t>7/12/2021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25B92-09D3-4A47-B0B6-DB320E9E61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32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tfm.org/familymedicine/2019/january/chen-2018-0328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658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3912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dirty="0"/>
              <a:t>Adapted From: </a:t>
            </a:r>
            <a:r>
              <a:rPr lang="en-US" sz="900" dirty="0" err="1"/>
              <a:t>Guh</a:t>
            </a:r>
            <a:r>
              <a:rPr lang="en-US" sz="900" dirty="0"/>
              <a:t> J, Harris C, Martinez P, Chen F, </a:t>
            </a:r>
            <a:r>
              <a:rPr lang="en-US" sz="900" dirty="0" err="1"/>
              <a:t>Gianutsos</a:t>
            </a:r>
            <a:r>
              <a:rPr lang="en-US" sz="900" dirty="0"/>
              <a:t> LP. Antiracism in residency: a multimethod intervention to increase racial diversity in a community-based residency program. </a:t>
            </a:r>
            <a:r>
              <a:rPr lang="en-US" sz="900" dirty="0">
                <a:hlinkClick r:id="rId3"/>
              </a:rPr>
              <a:t>Family </a:t>
            </a:r>
            <a:r>
              <a:rPr lang="en-US" sz="900" dirty="0" err="1">
                <a:hlinkClick r:id="rId3"/>
              </a:rPr>
              <a:t>mDE&amp;Icine</a:t>
            </a:r>
            <a:r>
              <a:rPr lang="en-US" sz="900" dirty="0"/>
              <a:t>. 2019;51(1):37-40.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EC, Butler PD, Merchant RM. Toward an equitable society: building a culture of antiracism in health care. The Journal of Clinical Investigation. 2020 Jul 21.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REAL-G: Race, Ethnicity, Age, Language/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Litearcy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Gender +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OSU Wesner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MDE&amp;Ical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Center and Health Science Colleges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Plan: South EC, Butler PD, Merchant RM. Toward an equitable society: building a culture of antiracism in health care. The Journal of Clinical Investigation. 2020 Jul 21.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BIPOC = black, Indigenous, and people of color 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61BE4-798A-4B61-A641-874DCD464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15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5AA3F-C1EE-4CE5-9D86-303ED5C14FC3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0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F48D-9E9A-43CE-B938-8EAC81A3F645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4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7437-2229-4E3B-9AED-6B2FEC93B458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45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7"/>
            <a:ext cx="10460736" cy="6126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42617"/>
            <a:ext cx="11047955" cy="29100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14100" y="-139700"/>
            <a:ext cx="838200" cy="11176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1" y="1143001"/>
            <a:ext cx="11047956" cy="1290636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6215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675" y="831049"/>
            <a:ext cx="9861493" cy="2387600"/>
          </a:xfrm>
          <a:prstGeom prst="rect">
            <a:avLst/>
          </a:prstGeom>
        </p:spPr>
        <p:txBody>
          <a:bodyPr anchor="b"/>
          <a:lstStyle>
            <a:lvl1pPr algn="l">
              <a:defRPr sz="5333" b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Presentation Title (40pt)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675" y="3229439"/>
            <a:ext cx="9861493" cy="442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Presentation Subtitle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43675" y="3882599"/>
            <a:ext cx="9861493" cy="450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indent="0">
              <a:buNone/>
            </a:pPr>
            <a:r>
              <a:rPr lang="en-US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Date | Presenter Information (14 </a:t>
            </a:r>
            <a:r>
              <a:rPr lang="en-US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pt</a:t>
            </a:r>
            <a:r>
              <a:rPr lang="en-US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/>
        </p:nvSpPr>
        <p:spPr>
          <a:xfrm>
            <a:off x="0" y="6178040"/>
            <a:ext cx="12192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/>
        </p:nvSpPr>
        <p:spPr>
          <a:xfrm>
            <a:off x="1" y="1"/>
            <a:ext cx="5396089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 userDrawn="1"/>
        </p:nvSpPr>
        <p:spPr>
          <a:xfrm>
            <a:off x="0" y="6178040"/>
            <a:ext cx="12192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 userDrawn="1"/>
        </p:nvSpPr>
        <p:spPr>
          <a:xfrm>
            <a:off x="1" y="1"/>
            <a:ext cx="5396089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64" y="5481477"/>
            <a:ext cx="5857320" cy="4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4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49945"/>
            <a:ext cx="10156179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983574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49945"/>
            <a:ext cx="10156179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85326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26934"/>
            <a:ext cx="10177757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>
              <a:defRPr sz="2133" b="1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990468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26934"/>
            <a:ext cx="10177757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0019" y="1614842"/>
            <a:ext cx="10176728" cy="3435349"/>
          </a:xfrm>
          <a:prstGeom prst="rect">
            <a:avLst/>
          </a:prstGeom>
        </p:spPr>
        <p:txBody>
          <a:bodyPr/>
          <a:lstStyle>
            <a:lvl1pPr>
              <a:defRPr sz="2133" b="1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133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133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133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228414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97615"/>
            <a:ext cx="5466561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848569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361" y="832850"/>
            <a:ext cx="10767800" cy="7571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77593" y="2211822"/>
            <a:ext cx="7142569" cy="364637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24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20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20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*Insert Graph Here.</a:t>
            </a:r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2361" y="2211823"/>
            <a:ext cx="3381297" cy="3646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 b="1" i="0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Copy goes here.</a:t>
            </a:r>
          </a:p>
          <a:p>
            <a:pPr lvl="0"/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852361" y="1614803"/>
            <a:ext cx="10767801" cy="372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4938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DE4170-49F5-4F55-93E1-904082BEAF94}"/>
              </a:ext>
            </a:extLst>
          </p:cNvPr>
          <p:cNvSpPr/>
          <p:nvPr userDrawn="1"/>
        </p:nvSpPr>
        <p:spPr>
          <a:xfrm>
            <a:off x="0" y="6647084"/>
            <a:ext cx="990600" cy="210911"/>
          </a:xfrm>
          <a:prstGeom prst="rect">
            <a:avLst/>
          </a:prstGeom>
          <a:solidFill>
            <a:srgbClr val="72BF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07B6DA-7B83-4E59-949C-54FFD11C626E}"/>
              </a:ext>
            </a:extLst>
          </p:cNvPr>
          <p:cNvSpPr/>
          <p:nvPr userDrawn="1"/>
        </p:nvSpPr>
        <p:spPr>
          <a:xfrm>
            <a:off x="990600" y="6647084"/>
            <a:ext cx="11201400" cy="210916"/>
          </a:xfrm>
          <a:prstGeom prst="rect">
            <a:avLst/>
          </a:prstGeom>
          <a:solidFill>
            <a:srgbClr val="E7E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2BBBF8-8168-4A4B-9008-9883BA69B1B7}"/>
              </a:ext>
            </a:extLst>
          </p:cNvPr>
          <p:cNvCxnSpPr>
            <a:cxnSpLocks/>
          </p:cNvCxnSpPr>
          <p:nvPr userDrawn="1"/>
        </p:nvCxnSpPr>
        <p:spPr>
          <a:xfrm>
            <a:off x="0" y="1295400"/>
            <a:ext cx="12192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791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361" y="832850"/>
            <a:ext cx="10767801" cy="7571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24716" y="2600007"/>
            <a:ext cx="7142569" cy="3589988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24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20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20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</a:t>
            </a:r>
            <a:r>
              <a:rPr lang="en-US"/>
              <a:t>Insert Graph Here.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2361" y="1620758"/>
            <a:ext cx="10767801" cy="860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Copy goes </a:t>
            </a:r>
            <a:r>
              <a:rPr lang="en-US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83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66049" y="2101540"/>
            <a:ext cx="4789339" cy="1939313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2133" b="0" i="0" baseline="0"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Copy goes here.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Voloratis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perrum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repuda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pelignis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consequos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exped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doluptae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niendi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plibusd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andero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et,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eatus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endus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doluptis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denisit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dolupis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soleser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ovidiorum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oditae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rerit</a:t>
            </a:r>
            <a:r>
              <a:rPr lang="en-US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quatat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9D4A-F6A9-EC46-A2DF-BB7FBC55CD1D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85A7-D857-9442-BA4B-B3E6D7DD0F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E1EC26-E0EB-994D-9291-8E17D6E4EDDA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2F44D6-71A3-114F-A69B-EFCC97718F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90661"/>
            <a:ext cx="3361812" cy="2789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91340-9F82-1343-84FF-2B876B81CBC9}"/>
              </a:ext>
            </a:extLst>
          </p:cNvPr>
          <p:cNvSpPr txBox="1"/>
          <p:nvPr/>
        </p:nvSpPr>
        <p:spPr>
          <a:xfrm>
            <a:off x="863601" y="2101541"/>
            <a:ext cx="4522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Callout or </a:t>
            </a:r>
            <a:br>
              <a:rPr lang="en-US" sz="4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Headline goes </a:t>
            </a:r>
            <a:br>
              <a:rPr lang="en-US" sz="4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this space.</a:t>
            </a:r>
            <a:endParaRPr lang="en-US" sz="2800" b="1" dirty="0">
              <a:solidFill>
                <a:srgbClr val="003B5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9B04B-69FA-9748-A64D-1E52D36BD989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6059849" y="838200"/>
            <a:ext cx="0" cy="4728117"/>
          </a:xfrm>
          <a:prstGeom prst="line">
            <a:avLst/>
          </a:prstGeom>
          <a:ln w="22225">
            <a:solidFill>
              <a:srgbClr val="A4D6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519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 with Half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9800" y="823154"/>
            <a:ext cx="4369301" cy="1497215"/>
          </a:xfrm>
          <a:prstGeom prst="rect">
            <a:avLst/>
          </a:prstGeom>
        </p:spPr>
        <p:txBody>
          <a:bodyPr anchor="b"/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516786" y="1"/>
            <a:ext cx="5675213" cy="629239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*Click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29798" y="2320369"/>
            <a:ext cx="4369303" cy="3437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 b="0" i="0" baseline="0"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Copy goes here.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9D4A-F6A9-EC46-A2DF-BB7FBC55CD1D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85A7-D857-9442-BA4B-B3E6D7DD0F3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684049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Caption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1"/>
            <a:ext cx="12191999" cy="6292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	*Click to add full-size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420670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2656483"/>
            <a:ext cx="10515600" cy="757130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8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57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2656483"/>
            <a:ext cx="10515600" cy="757130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8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4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rgbClr val="00314C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92411" y="2591848"/>
            <a:ext cx="3186767" cy="167430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3733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</a:t>
            </a:r>
            <a:r>
              <a:rPr lang="en-US"/>
              <a:t>title option </a:t>
            </a:r>
            <a:r>
              <a:rPr lang="en-US" dirty="0"/>
              <a:t>page.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40273" y="1682507"/>
            <a:ext cx="7166999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140273" y="2637614"/>
            <a:ext cx="716699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3860801" y="949082"/>
            <a:ext cx="179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62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92411" y="2591848"/>
            <a:ext cx="3186767" cy="167430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3733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</a:t>
            </a:r>
            <a:r>
              <a:rPr lang="en-US"/>
              <a:t>title option </a:t>
            </a:r>
            <a:r>
              <a:rPr lang="en-US" dirty="0"/>
              <a:t>page.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40273" y="1682507"/>
            <a:ext cx="7166999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140273" y="2637614"/>
            <a:ext cx="716699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3860801" y="949082"/>
            <a:ext cx="179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29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133600" y="1863923"/>
            <a:ext cx="7924803" cy="233910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5333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29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133600" y="1863923"/>
            <a:ext cx="7924803" cy="233910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5333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3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E0CA-9311-407B-8A57-816AE732015B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27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7F903-5EF9-45BF-9B79-AC7A8577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DCD12-7D63-4486-A37E-F3EBA18BF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C219B-E511-49F0-B414-12A0DFAC3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89E9-2B7A-4DD6-A43B-59343D16B28B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29D64-E138-4FAF-978E-809438EB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9A89F-42EA-4029-94ED-B8DB0B8CA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E5F51-A864-4C20-8AEE-67212876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7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1BC46-790F-41AB-AD0C-787CECA01687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6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71C0-5FEB-4557-AE07-71B2679824D8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8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C4BD-F44E-48CD-BE67-23EA0AB4E512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12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870B-8627-4964-83AE-002112DCD9FC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43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9D54-B284-4C76-BEFD-B18E3A05A6E0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8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D6C3D-6E2C-4770-88C6-39DE95F999F9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1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FEA43-8D67-4F8A-A0A6-6B5A78EAF836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43ED3-1486-4D32-9BB8-09B991685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9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99D4A-F6A9-EC46-A2DF-BB7FBC55CD1D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85A7-D857-9442-BA4B-B3E6D7DD0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AIAMC_2021_Webinar_Series_July_15_2021" TargetMode="External"/><Relationship Id="rId2" Type="http://schemas.openxmlformats.org/officeDocument/2006/relationships/hyperlink" Target="https://www.surveymonkey.com/r/AIAMC_2021_Webinar_Series_May_6_2021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4FD4D-FE24-430F-80FC-8F49A682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9E907-7650-4C84-8DD6-5B5B03DBA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809" y="0"/>
            <a:ext cx="3909191" cy="66653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BF5B30-2FF4-4092-BB1B-C9041556C8C9}"/>
              </a:ext>
            </a:extLst>
          </p:cNvPr>
          <p:cNvSpPr txBox="1">
            <a:spLocks/>
          </p:cNvSpPr>
          <p:nvPr/>
        </p:nvSpPr>
        <p:spPr>
          <a:xfrm>
            <a:off x="99138" y="2101328"/>
            <a:ext cx="8077200" cy="14620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small" baseline="0">
                <a:solidFill>
                  <a:srgbClr val="72BF44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Approaching Equity, Diversity &amp; Inclusion Across Med Educ</a:t>
            </a:r>
            <a:br>
              <a:rPr kumimoji="0" lang="en-US" sz="3000" b="1" i="0" u="none" strike="noStrike" kern="1200" cap="small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2600" b="1" i="0" u="none" strike="noStrike" kern="1200" cap="small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3 Approaches &amp; Cross Cutting Themes</a:t>
            </a:r>
            <a:endParaRPr kumimoji="0" lang="en-US" sz="2600" b="1" i="0" u="none" strike="noStrike" kern="1200" cap="small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FE3FCC-5632-4525-8583-DD39B7D25CC8}"/>
              </a:ext>
            </a:extLst>
          </p:cNvPr>
          <p:cNvSpPr txBox="1">
            <a:spLocks/>
          </p:cNvSpPr>
          <p:nvPr/>
        </p:nvSpPr>
        <p:spPr>
          <a:xfrm>
            <a:off x="320140" y="4025651"/>
            <a:ext cx="7757060" cy="160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alpha val="6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Deborah Simpson PhD, Steven D. Johnson MD,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alpha val="6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Anne C Mosenthal MD, FACS &amp; Jacob Bidwell, MD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7BD10-6180-4F36-A646-54144D36A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1000"/>
            <a:ext cx="1798476" cy="55478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26A905C-919F-42E8-A557-4F560D2077C6}"/>
              </a:ext>
            </a:extLst>
          </p:cNvPr>
          <p:cNvSpPr txBox="1">
            <a:spLocks/>
          </p:cNvSpPr>
          <p:nvPr/>
        </p:nvSpPr>
        <p:spPr>
          <a:xfrm>
            <a:off x="320140" y="266603"/>
            <a:ext cx="5532098" cy="903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alpha val="6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AIAMC JEDI Webinar Series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alpha val="6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Thur July 15, 2021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B5B3673-C579-4E8E-BAF5-4E466369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01" y="5625850"/>
            <a:ext cx="2600578" cy="51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1AF3992-9FD3-4942-8876-B123D5213C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1" y="5625851"/>
            <a:ext cx="2800453" cy="777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23DD46-1DC2-4749-AA30-04DDB6882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43" b="12579"/>
          <a:stretch/>
        </p:blipFill>
        <p:spPr>
          <a:xfrm>
            <a:off x="3689336" y="5508859"/>
            <a:ext cx="1180956" cy="89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7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latin typeface="+mn-lt"/>
              </a:rPr>
              <a:t>Safe Spot Reporting</a:t>
            </a:r>
            <a:endParaRPr b="1" dirty="0">
              <a:latin typeface="+mn-lt"/>
            </a:endParaRPr>
          </a:p>
        </p:txBody>
      </p:sp>
      <p:sp>
        <p:nvSpPr>
          <p:cNvPr id="172" name="Google Shape;172;p10"/>
          <p:cNvSpPr txBox="1">
            <a:spLocks noGrp="1"/>
          </p:cNvSpPr>
          <p:nvPr>
            <p:ph sz="half" idx="1"/>
          </p:nvPr>
        </p:nvSpPr>
        <p:spPr>
          <a:xfrm>
            <a:off x="838200" y="1439862"/>
            <a:ext cx="5181600" cy="4351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800100" lvl="1" indent="-342900">
              <a:buSzPts val="2400"/>
            </a:pPr>
            <a:r>
              <a:rPr lang="en-US" b="1" dirty="0"/>
              <a:t>2-3</a:t>
            </a:r>
            <a:r>
              <a:rPr lang="en-US" sz="2400" b="1" dirty="0"/>
              <a:t> weekly bias events reported by employees</a:t>
            </a:r>
          </a:p>
          <a:p>
            <a:pPr marL="800100" lvl="1" indent="-342900">
              <a:buSzPts val="2400"/>
            </a:pPr>
            <a:r>
              <a:rPr lang="en-US" sz="2400" dirty="0"/>
              <a:t>Coming from:</a:t>
            </a:r>
          </a:p>
          <a:p>
            <a:pPr lvl="2" indent="-457200">
              <a:spcBef>
                <a:spcPts val="0"/>
              </a:spcBef>
            </a:pPr>
            <a:r>
              <a:rPr lang="en-US" sz="2200" dirty="0"/>
              <a:t>  patients and/or families</a:t>
            </a:r>
          </a:p>
          <a:p>
            <a:pPr lvl="2" indent="-457200">
              <a:spcBef>
                <a:spcPts val="0"/>
              </a:spcBef>
            </a:pPr>
            <a:r>
              <a:rPr lang="en-US" sz="2200" dirty="0"/>
              <a:t> co-workers and colleagues</a:t>
            </a:r>
          </a:p>
          <a:p>
            <a:pPr lvl="2" indent="-457200">
              <a:spcBef>
                <a:spcPts val="0"/>
              </a:spcBef>
            </a:pPr>
            <a:endParaRPr lang="en-US" sz="2200" dirty="0"/>
          </a:p>
          <a:p>
            <a:pPr lvl="2" indent="-457200">
              <a:spcBef>
                <a:spcPts val="0"/>
              </a:spcBef>
            </a:pPr>
            <a:r>
              <a:rPr lang="en-US" sz="2200" b="1" dirty="0"/>
              <a:t>Most commonly directed at employees lower in hierarchy:</a:t>
            </a:r>
          </a:p>
          <a:p>
            <a:pPr lvl="2" indent="-457200">
              <a:spcBef>
                <a:spcPts val="0"/>
              </a:spcBef>
            </a:pPr>
            <a:r>
              <a:rPr lang="en-US" sz="2200" dirty="0"/>
              <a:t>Nursing assistants</a:t>
            </a:r>
          </a:p>
          <a:p>
            <a:pPr lvl="2" indent="-457200">
              <a:spcBef>
                <a:spcPts val="0"/>
              </a:spcBef>
            </a:pPr>
            <a:r>
              <a:rPr lang="en-US" sz="2200" dirty="0"/>
              <a:t>Medical assistants</a:t>
            </a:r>
          </a:p>
          <a:p>
            <a:pPr lvl="2" indent="-457200">
              <a:spcBef>
                <a:spcPts val="0"/>
              </a:spcBef>
            </a:pPr>
            <a:r>
              <a:rPr lang="en-US" sz="2200" dirty="0"/>
              <a:t>Trainees</a:t>
            </a:r>
          </a:p>
          <a:p>
            <a:pPr marL="228600" lvl="1" indent="0">
              <a:buSzPts val="2400"/>
              <a:buNone/>
            </a:pPr>
            <a:r>
              <a:rPr lang="en-US" dirty="0"/>
              <a:t>But all colleagues vulnerable… includes  physicians 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208776" y="1439862"/>
            <a:ext cx="5181600" cy="435133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lvl="1" indent="-457200">
              <a:spcBef>
                <a:spcPts val="0"/>
              </a:spcBef>
            </a:pPr>
            <a:r>
              <a:rPr lang="en-US" sz="2800" b="1" dirty="0"/>
              <a:t>Race</a:t>
            </a:r>
          </a:p>
          <a:p>
            <a:pPr lvl="1" indent="-457200">
              <a:spcBef>
                <a:spcPts val="0"/>
              </a:spcBef>
            </a:pPr>
            <a:r>
              <a:rPr lang="en-US" sz="2800" b="1" dirty="0"/>
              <a:t>Gender</a:t>
            </a:r>
          </a:p>
          <a:p>
            <a:pPr lvl="1" indent="-457200">
              <a:spcBef>
                <a:spcPts val="0"/>
              </a:spcBef>
            </a:pPr>
            <a:r>
              <a:rPr lang="en-US" sz="2800" b="1" dirty="0"/>
              <a:t>National Origin</a:t>
            </a:r>
          </a:p>
          <a:p>
            <a:pPr lvl="1" indent="-457200">
              <a:spcBef>
                <a:spcPts val="0"/>
              </a:spcBef>
            </a:pPr>
            <a:r>
              <a:rPr lang="en-US" dirty="0"/>
              <a:t>Substance Use Disorder</a:t>
            </a:r>
          </a:p>
          <a:p>
            <a:pPr lvl="1" indent="-457200">
              <a:spcBef>
                <a:spcPts val="0"/>
              </a:spcBef>
            </a:pPr>
            <a:r>
              <a:rPr lang="en-US" dirty="0"/>
              <a:t>Age</a:t>
            </a:r>
          </a:p>
          <a:p>
            <a:pPr lvl="1" indent="-457200">
              <a:spcBef>
                <a:spcPts val="0"/>
              </a:spcBef>
            </a:pPr>
            <a:r>
              <a:rPr lang="en-US" dirty="0"/>
              <a:t>Socioeconomic / Class</a:t>
            </a:r>
          </a:p>
          <a:p>
            <a:pPr lvl="1" indent="-457200">
              <a:spcBef>
                <a:spcPts val="0"/>
              </a:spcBef>
            </a:pPr>
            <a:r>
              <a:rPr lang="en-US" dirty="0"/>
              <a:t>Gender Identity</a:t>
            </a:r>
          </a:p>
          <a:p>
            <a:pPr lvl="1" indent="-457200">
              <a:spcBef>
                <a:spcPts val="0"/>
              </a:spcBef>
            </a:pPr>
            <a:r>
              <a:rPr lang="en-US" dirty="0"/>
              <a:t>Sexual orientation</a:t>
            </a:r>
          </a:p>
          <a:p>
            <a:pPr lvl="1" indent="-457200">
              <a:spcBef>
                <a:spcPts val="0"/>
              </a:spcBef>
            </a:pPr>
            <a:r>
              <a:rPr lang="en-US" dirty="0"/>
              <a:t>Disability</a:t>
            </a:r>
          </a:p>
          <a:p>
            <a:endParaRPr lang="en-US" dirty="0"/>
          </a:p>
        </p:txBody>
      </p:sp>
      <p:sp>
        <p:nvSpPr>
          <p:cNvPr id="173" name="Google Shape;173;p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09389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609600"/>
            <a:ext cx="11614341" cy="685801"/>
          </a:xfrm>
        </p:spPr>
        <p:txBody>
          <a:bodyPr>
            <a:noAutofit/>
          </a:bodyPr>
          <a:lstStyle/>
          <a:p>
            <a:r>
              <a:rPr lang="en-US" sz="4000" b="1" u="sng" cap="small" dirty="0">
                <a:solidFill>
                  <a:srgbClr val="00B050"/>
                </a:solidFill>
                <a:latin typeface="+mn-lt"/>
              </a:rPr>
              <a:t>Policy: </a:t>
            </a:r>
            <a:br>
              <a:rPr lang="en-US" sz="3600" b="1" dirty="0"/>
            </a:br>
            <a:r>
              <a:rPr lang="en-US" sz="3200" b="1" i="1" dirty="0"/>
              <a:t>Responding to Incidents of Bias and Discrimination from Patients and Visitors in the Workplace</a:t>
            </a:r>
            <a:br>
              <a:rPr lang="en-US" sz="3600" b="1" i="1" dirty="0"/>
            </a:b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5867400" cy="37338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Pts val="2000"/>
              <a:buNone/>
            </a:pPr>
            <a:r>
              <a:rPr lang="en-US" sz="3600" dirty="0">
                <a:solidFill>
                  <a:srgbClr val="00B050"/>
                </a:solidFill>
              </a:rPr>
              <a:t>Statement</a:t>
            </a:r>
          </a:p>
          <a:p>
            <a:pPr marL="228600" lvl="1" indent="-223838">
              <a:lnSpc>
                <a:spcPct val="120000"/>
              </a:lnSpc>
              <a:spcBef>
                <a:spcPts val="0"/>
              </a:spcBef>
              <a:buSzPts val="2000"/>
            </a:pPr>
            <a:r>
              <a:rPr lang="en-US" sz="2600" dirty="0"/>
              <a:t>Commitment to safe, respectful environment</a:t>
            </a:r>
            <a:endParaRPr lang="en-US" sz="3000" dirty="0"/>
          </a:p>
          <a:p>
            <a:pPr marL="228600" lvl="1" indent="-223838">
              <a:lnSpc>
                <a:spcPct val="120000"/>
              </a:lnSpc>
              <a:spcBef>
                <a:spcPts val="0"/>
              </a:spcBef>
              <a:buSzPts val="2000"/>
            </a:pPr>
            <a:r>
              <a:rPr lang="en-US" sz="2600" dirty="0"/>
              <a:t>Expectations for patient, family behavior</a:t>
            </a:r>
            <a:endParaRPr lang="en-US" sz="3000" dirty="0"/>
          </a:p>
          <a:p>
            <a:pPr marL="228600" lvl="1" indent="-223838">
              <a:lnSpc>
                <a:spcPct val="120000"/>
              </a:lnSpc>
              <a:spcBef>
                <a:spcPts val="0"/>
              </a:spcBef>
              <a:buSzPts val="2000"/>
            </a:pPr>
            <a:r>
              <a:rPr lang="en-US" sz="2600" dirty="0"/>
              <a:t>Addresses common </a:t>
            </a:r>
            <a:r>
              <a:rPr lang="en-US" sz="2600" dirty="0" err="1"/>
              <a:t>microaggressions</a:t>
            </a:r>
            <a:r>
              <a:rPr lang="en-US" sz="2600" dirty="0"/>
              <a:t>:</a:t>
            </a:r>
          </a:p>
          <a:p>
            <a:pPr marL="228600" lvl="1" indent="-223838">
              <a:lnSpc>
                <a:spcPct val="120000"/>
              </a:lnSpc>
              <a:spcBef>
                <a:spcPts val="0"/>
              </a:spcBef>
              <a:buSzPts val="2000"/>
            </a:pPr>
            <a:r>
              <a:rPr lang="en-US" sz="2600" dirty="0"/>
              <a:t>….race, gender, origin…</a:t>
            </a:r>
            <a:endParaRPr lang="en-US" sz="3000" dirty="0"/>
          </a:p>
          <a:p>
            <a:pPr marL="401638" lvl="1" indent="-231775">
              <a:lnSpc>
                <a:spcPct val="120000"/>
              </a:lnSpc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100" dirty="0"/>
              <a:t>“</a:t>
            </a:r>
            <a:r>
              <a:rPr lang="en-US" sz="2100" i="1" dirty="0"/>
              <a:t>my wife doesn’t like to be touched by black people, so …”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SzPts val="2400"/>
            </a:pPr>
            <a:endParaRPr lang="en-US" sz="1400" i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400"/>
              <a:buNone/>
            </a:pPr>
            <a:r>
              <a:rPr lang="en-US" sz="3600" dirty="0">
                <a:solidFill>
                  <a:srgbClr val="00B050"/>
                </a:solidFill>
              </a:rPr>
              <a:t>Procedure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3" y="1630061"/>
            <a:ext cx="5672918" cy="314553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94E1F3-4EAD-4BB4-926C-FB665FFC3D5D}"/>
              </a:ext>
            </a:extLst>
          </p:cNvPr>
          <p:cNvSpPr txBox="1">
            <a:spLocks/>
          </p:cNvSpPr>
          <p:nvPr/>
        </p:nvSpPr>
        <p:spPr>
          <a:xfrm>
            <a:off x="295656" y="5066962"/>
            <a:ext cx="11690541" cy="1472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lnSpc>
                <a:spcPct val="120000"/>
              </a:lnSpc>
              <a:spcBef>
                <a:spcPts val="0"/>
              </a:spcBef>
              <a:buFont typeface="Arial"/>
              <a:buAutoNum type="arabicPeriod"/>
            </a:pPr>
            <a:r>
              <a:rPr lang="en-US" sz="2400" dirty="0"/>
              <a:t>Stop and acknowledge the inappropriate behavior, comment, or request</a:t>
            </a:r>
          </a:p>
          <a:p>
            <a:pPr marL="347663" indent="-347663">
              <a:lnSpc>
                <a:spcPct val="120000"/>
              </a:lnSpc>
              <a:spcBef>
                <a:spcPts val="0"/>
              </a:spcBef>
              <a:buFont typeface="Arial"/>
              <a:buAutoNum type="arabicPeriod"/>
            </a:pPr>
            <a:r>
              <a:rPr lang="en-US" sz="2400" dirty="0"/>
              <a:t>Redirect back to the patient’s medical issues</a:t>
            </a:r>
          </a:p>
          <a:p>
            <a:pPr marL="347663" indent="-347663">
              <a:lnSpc>
                <a:spcPct val="120000"/>
              </a:lnSpc>
              <a:spcBef>
                <a:spcPts val="0"/>
              </a:spcBef>
              <a:buFont typeface="Arial"/>
              <a:buAutoNum type="arabicPeriod"/>
            </a:pPr>
            <a:r>
              <a:rPr lang="en-US" sz="2400" dirty="0"/>
              <a:t>Support the caregiver and reiterate and validate the caregiver’s concerns</a:t>
            </a:r>
          </a:p>
        </p:txBody>
      </p:sp>
    </p:spTree>
    <p:extLst>
      <p:ext uri="{BB962C8B-B14F-4D97-AF65-F5344CB8AC3E}">
        <p14:creationId xmlns:p14="http://schemas.microsoft.com/office/powerpoint/2010/main" val="15646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latin typeface="+mn-lt"/>
              </a:rPr>
              <a:t>TRAINING: How to be an </a:t>
            </a:r>
            <a:r>
              <a:rPr lang="en-US" b="1" dirty="0" err="1">
                <a:latin typeface="+mn-lt"/>
              </a:rPr>
              <a:t>Upstander</a:t>
            </a:r>
            <a:r>
              <a:rPr lang="en-US" b="1" dirty="0">
                <a:latin typeface="+mn-lt"/>
              </a:rPr>
              <a:t> Workshops</a:t>
            </a:r>
            <a:endParaRPr b="1" dirty="0">
              <a:latin typeface="+mn-lt"/>
            </a:endParaRPr>
          </a:p>
        </p:txBody>
      </p:sp>
      <p:sp>
        <p:nvSpPr>
          <p:cNvPr id="193" name="Google Shape;193;p13"/>
          <p:cNvSpPr txBox="1">
            <a:spLocks noGrp="1"/>
          </p:cNvSpPr>
          <p:nvPr>
            <p:ph sz="half" idx="1"/>
          </p:nvPr>
        </p:nvSpPr>
        <p:spPr>
          <a:xfrm>
            <a:off x="838200" y="155130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AutoNum type="arabicPeriod"/>
            </a:pPr>
            <a:r>
              <a:rPr lang="en-US" b="1" u="sng" dirty="0"/>
              <a:t>Wave I</a:t>
            </a:r>
            <a:r>
              <a:rPr lang="en-US" dirty="0"/>
              <a:t>: Interns, residents, program directors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AutoNum type="arabicPeriod"/>
            </a:pPr>
            <a:r>
              <a:rPr lang="en-US" b="1" u="sng" dirty="0"/>
              <a:t>Facilitator Training </a:t>
            </a:r>
            <a:r>
              <a:rPr lang="en-US" dirty="0"/>
              <a:t>– building capacity, identify champions in clinical learning environment, across professions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AutoNum type="arabicPeriod"/>
            </a:pPr>
            <a:r>
              <a:rPr lang="en-US" b="1" u="sng" dirty="0"/>
              <a:t>Wave II</a:t>
            </a:r>
            <a:r>
              <a:rPr lang="en-US" dirty="0"/>
              <a:t>: team training, MD, APP, nursing, environmental services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"/>
          <a:stretch/>
        </p:blipFill>
        <p:spPr>
          <a:xfrm>
            <a:off x="6096000" y="1690688"/>
            <a:ext cx="5181600" cy="2230698"/>
          </a:xfrm>
          <a:ln>
            <a:solidFill>
              <a:schemeClr val="accent5"/>
            </a:solidFill>
          </a:ln>
        </p:spPr>
      </p:pic>
      <p:sp>
        <p:nvSpPr>
          <p:cNvPr id="194" name="Google Shape;194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10943D-C8B2-44DE-AF99-F57D67F856B4}"/>
              </a:ext>
            </a:extLst>
          </p:cNvPr>
          <p:cNvSpPr txBox="1"/>
          <p:nvPr/>
        </p:nvSpPr>
        <p:spPr>
          <a:xfrm>
            <a:off x="6172200" y="3940986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A. Shaffer</a:t>
            </a:r>
          </a:p>
        </p:txBody>
      </p:sp>
    </p:spTree>
    <p:extLst>
      <p:ext uri="{BB962C8B-B14F-4D97-AF65-F5344CB8AC3E}">
        <p14:creationId xmlns:p14="http://schemas.microsoft.com/office/powerpoint/2010/main" val="372620800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8D3A7-C322-47E3-9325-A2C58504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0200"/>
            <a:ext cx="11582400" cy="30638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/>
              <a:t>Academic Affairs DE&amp;I Plan </a:t>
            </a:r>
            <a:br>
              <a:rPr lang="en-US" sz="6700" dirty="0"/>
            </a:br>
            <a:r>
              <a:rPr lang="en-US" sz="6700" dirty="0"/>
              <a:t>Across Med Ed Continuum </a:t>
            </a:r>
            <a:br>
              <a:rPr lang="en-US" dirty="0"/>
            </a:br>
            <a:r>
              <a:rPr lang="en-US" dirty="0"/>
              <a:t>Metrics: EDI Milestone &amp; Evaluation items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09672-EFA9-4F9B-8094-F12CB74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73"/>
            <a:ext cx="12039600" cy="1378742"/>
          </a:xfrm>
        </p:spPr>
        <p:txBody>
          <a:bodyPr>
            <a:normAutofit/>
          </a:bodyPr>
          <a:lstStyle/>
          <a:p>
            <a:r>
              <a:rPr lang="de-DE" sz="3200" b="1" dirty="0"/>
              <a:t>Jacob Bidwell, MD</a:t>
            </a:r>
          </a:p>
          <a:p>
            <a:r>
              <a:rPr lang="en-US" sz="3200" b="1" dirty="0"/>
              <a:t>DIO Aurora &amp; VP Acad Affairs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4D4C6-248E-46B7-941D-685265BA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43ED3-1486-4D32-9BB8-09B9916851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37601-86EE-4848-B615-F742CBF9D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34" y="-83341"/>
            <a:ext cx="4983010" cy="137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96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96473D-9B4A-474C-AED2-16F0E31E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1734800" cy="45243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tabLst>
                <a:tab pos="2971726" algn="ctr"/>
                <a:tab pos="5943451" algn="r"/>
              </a:tabLst>
            </a:pPr>
            <a:r>
              <a:rPr lang="en-US" sz="2800" b="1" cap="smal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Academic Affairs Diversity, Equity &amp; Inclusion Action Plan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2E493-324A-4DF8-B848-0A966B03A6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004957"/>
              </p:ext>
            </p:extLst>
          </p:nvPr>
        </p:nvGraphicFramePr>
        <p:xfrm>
          <a:off x="457200" y="609600"/>
          <a:ext cx="11353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88BF0E5-9921-44C9-B9C1-F190DA3DEDFE}"/>
              </a:ext>
            </a:extLst>
          </p:cNvPr>
          <p:cNvSpPr txBox="1"/>
          <p:nvPr/>
        </p:nvSpPr>
        <p:spPr>
          <a:xfrm>
            <a:off x="8745221" y="2514600"/>
            <a:ext cx="329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4" indent="-173034" defTabSz="914377">
              <a:buClr>
                <a:prstClr val="black">
                  <a:lumMod val="50000"/>
                  <a:lumOff val="50000"/>
                </a:prstClr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Shift in applicant evaluation and ranking paradigm(s) 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8974E-028E-4DAA-957E-7765C79DB328}"/>
              </a:ext>
            </a:extLst>
          </p:cNvPr>
          <p:cNvSpPr txBox="1"/>
          <p:nvPr/>
        </p:nvSpPr>
        <p:spPr>
          <a:xfrm>
            <a:off x="8493760" y="3581402"/>
            <a:ext cx="3241040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69" indent="-231769" defTabSz="711182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FFC000"/>
              </a:buClr>
              <a:buSzPct val="110000"/>
              <a:defRPr/>
            </a:pPr>
            <a:r>
              <a:rPr lang="en-US" sz="1600" dirty="0">
                <a:solidFill>
                  <a:srgbClr val="FFC000"/>
                </a:solidFill>
                <a:latin typeface="Calibri" panose="020F0502020204030204"/>
              </a:rPr>
              <a:t>6.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Every education offering must include DE&amp;I specific to REAL-G+</a:t>
            </a:r>
          </a:p>
          <a:p>
            <a:pPr marL="404803" indent="-180970" defTabSz="711182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FFC000"/>
              </a:buClr>
              <a:buSzPct val="95000"/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Address Equity (ex: race based clinical protocols and formulas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)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CEA0C-C1C7-4F7F-A2BF-5731197ACFAB}"/>
              </a:ext>
            </a:extLst>
          </p:cNvPr>
          <p:cNvSpPr txBox="1"/>
          <p:nvPr/>
        </p:nvSpPr>
        <p:spPr>
          <a:xfrm>
            <a:off x="533400" y="3581401"/>
            <a:ext cx="357632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69" indent="-231769" defTabSz="914377">
              <a:buClr>
                <a:srgbClr val="4472C4"/>
              </a:buClr>
              <a:buSzPct val="95000"/>
              <a:buFont typeface="+mj-lt"/>
              <a:buAutoNum type="arabicPeriod" startAt="9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Performance Assessments </a:t>
            </a:r>
          </a:p>
          <a:p>
            <a:pPr marL="509575" indent="-161921" defTabSz="914377">
              <a:buClr>
                <a:srgbClr val="4472C4"/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Structural fluency milestone from</a:t>
            </a:r>
          </a:p>
          <a:p>
            <a:pPr marL="509575" defTabSz="914377">
              <a:buClr>
                <a:srgbClr val="4472C4"/>
              </a:buClr>
              <a:buSzPct val="95000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Student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CME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342891" indent="-342891" defTabSz="914377">
              <a:buClr>
                <a:srgbClr val="4472C4"/>
              </a:buClr>
              <a:buSzPct val="95000"/>
              <a:buFont typeface="+mj-lt"/>
              <a:buAutoNum type="arabicPeriod" startAt="10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Evaluation forms add DE&amp;I item(s) </a:t>
            </a:r>
          </a:p>
          <a:p>
            <a:pPr marL="509575" indent="-161921" defTabSz="914377">
              <a:buClr>
                <a:srgbClr val="4472C4"/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Rotation, Teaching, Alumni</a:t>
            </a:r>
          </a:p>
          <a:p>
            <a:pPr marL="342891" indent="-342891" defTabSz="914377">
              <a:buClr>
                <a:srgbClr val="4472C4"/>
              </a:buClr>
              <a:buSzPct val="95000"/>
              <a:buFont typeface="+mj-lt"/>
              <a:buAutoNum type="arabicPeriod" startAt="11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Scholarly inquiry incorporate DE&amp;I elements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E8DBE-EFF2-473D-8A93-38EFB56571D4}"/>
              </a:ext>
            </a:extLst>
          </p:cNvPr>
          <p:cNvSpPr txBox="1"/>
          <p:nvPr/>
        </p:nvSpPr>
        <p:spPr>
          <a:xfrm>
            <a:off x="7848600" y="5029201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69" indent="-231769" defTabSz="914377">
              <a:buClr>
                <a:srgbClr val="FFC000"/>
              </a:buClr>
              <a:buSzPct val="110000"/>
              <a:defRPr/>
            </a:pPr>
            <a:r>
              <a:rPr lang="en-US" sz="1600" dirty="0">
                <a:solidFill>
                  <a:srgbClr val="FFC000"/>
                </a:solidFill>
                <a:latin typeface="Calibri" panose="020F0502020204030204"/>
              </a:rPr>
              <a:t>8. 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Performance Improvement: All QI/Change Initiatives include DE&amp;I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2D224-3E6F-4F47-96FB-B986BDB9B394}"/>
              </a:ext>
            </a:extLst>
          </p:cNvPr>
          <p:cNvSpPr txBox="1"/>
          <p:nvPr/>
        </p:nvSpPr>
        <p:spPr>
          <a:xfrm>
            <a:off x="8443732" y="2058833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4" indent="-173034" defTabSz="914377">
              <a:buClr>
                <a:prstClr val="black">
                  <a:lumMod val="50000"/>
                  <a:lumOff val="50000"/>
                </a:prstClr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Welcoming “culture” to support recruitment/retention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96F60-04C7-4411-8AEC-808E8709255A}"/>
              </a:ext>
            </a:extLst>
          </p:cNvPr>
          <p:cNvSpPr txBox="1"/>
          <p:nvPr/>
        </p:nvSpPr>
        <p:spPr>
          <a:xfrm>
            <a:off x="8082441" y="1030983"/>
            <a:ext cx="3733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4" indent="-173034" defTabSz="914377">
              <a:buClr>
                <a:prstClr val="black">
                  <a:lumMod val="50000"/>
                  <a:lumOff val="50000"/>
                </a:prstClr>
              </a:buClr>
              <a:buSzPct val="110000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5. Academic Affairs will reflect population we serve by 2026  </a:t>
            </a:r>
          </a:p>
          <a:p>
            <a:pPr marL="347654" indent="-169858" defTabSz="914377">
              <a:buClr>
                <a:prstClr val="black">
                  <a:lumMod val="50000"/>
                  <a:lumOff val="50000"/>
                </a:prstClr>
              </a:buClr>
              <a:buSzPct val="110000"/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Faculty, Staff &amp; GME Programs (residents, fellows) &amp; students*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E0240-63CF-41C9-B3CD-107EF1D658AC}"/>
              </a:ext>
            </a:extLst>
          </p:cNvPr>
          <p:cNvSpPr txBox="1"/>
          <p:nvPr/>
        </p:nvSpPr>
        <p:spPr>
          <a:xfrm>
            <a:off x="609601" y="1030983"/>
            <a:ext cx="36576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69" indent="-231769" defTabSz="914377">
              <a:buClr>
                <a:srgbClr val="ED7D31">
                  <a:lumMod val="75000"/>
                </a:srgbClr>
              </a:buClr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Mission statements reflect DE&amp;I</a:t>
            </a:r>
          </a:p>
          <a:p>
            <a:pPr marL="231769" indent="-231769" defTabSz="914377">
              <a:buClr>
                <a:srgbClr val="ED7D31">
                  <a:lumMod val="75000"/>
                </a:srgbClr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Examine/revise policies &amp; procedures for DE&amp;I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safe, supportive culture</a:t>
            </a:r>
            <a:endParaRPr lang="en-US" sz="1600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 marL="231769" indent="-231769" defTabSz="914377">
              <a:buClr>
                <a:srgbClr val="ED7D31">
                  <a:lumMod val="75000"/>
                </a:srgbClr>
              </a:buClr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Create incident report category for microaggressions </a:t>
            </a:r>
          </a:p>
          <a:p>
            <a:pPr marL="231769" indent="-231769" defTabSz="914377">
              <a:buClr>
                <a:srgbClr val="ED7D31">
                  <a:lumMod val="75000"/>
                </a:srgbClr>
              </a:buClr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Clinician Bill of Rights -‘isms” by pts</a:t>
            </a:r>
          </a:p>
          <a:p>
            <a:pPr marL="122236" indent="-122236" defTabSz="914377">
              <a:buClr>
                <a:srgbClr val="ED7D31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BB765-0230-431B-8D61-88721D3487E2}"/>
              </a:ext>
            </a:extLst>
          </p:cNvPr>
          <p:cNvSpPr/>
          <p:nvPr/>
        </p:nvSpPr>
        <p:spPr>
          <a:xfrm>
            <a:off x="4354094" y="6081396"/>
            <a:ext cx="3560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tabLst>
                <a:tab pos="2971726" algn="ctr"/>
                <a:tab pos="5943451" algn="r"/>
              </a:tabLst>
              <a:defRPr/>
            </a:pPr>
            <a:r>
              <a:rPr lang="en-US" sz="2000" cap="smal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Apply IHI Model for Improvement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E186106-6F32-4EF8-863E-1D1F4DB0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45946"/>
            <a:ext cx="2743200" cy="365125"/>
          </a:xfrm>
        </p:spPr>
        <p:txBody>
          <a:bodyPr/>
          <a:lstStyle/>
          <a:p>
            <a:pPr defTabSz="914377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2.15.2021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B94577-6879-4027-99F1-496F16F64241}"/>
              </a:ext>
            </a:extLst>
          </p:cNvPr>
          <p:cNvSpPr txBox="1"/>
          <p:nvPr/>
        </p:nvSpPr>
        <p:spPr>
          <a:xfrm>
            <a:off x="8223686" y="4495800"/>
            <a:ext cx="3418519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18" indent="-288918" defTabSz="711182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FFC000"/>
              </a:buClr>
              <a:buSzPct val="110000"/>
              <a:defRPr/>
            </a:pPr>
            <a:r>
              <a:rPr lang="en-US" sz="1600" dirty="0">
                <a:solidFill>
                  <a:srgbClr val="FFC000"/>
                </a:solidFill>
                <a:latin typeface="Calibri" panose="020F0502020204030204"/>
              </a:rPr>
              <a:t>7.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DE&amp;I Education </a:t>
            </a:r>
          </a:p>
          <a:p>
            <a:pPr marL="347654" indent="-174621" defTabSz="711182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FFC000"/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Micro aggression scripting sessions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990A3F-E0A0-4F26-BDF7-3F457159BD96}"/>
              </a:ext>
            </a:extLst>
          </p:cNvPr>
          <p:cNvSpPr/>
          <p:nvPr/>
        </p:nvSpPr>
        <p:spPr>
          <a:xfrm>
            <a:off x="880745" y="3886200"/>
            <a:ext cx="2881630" cy="4749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257D1F7-E23C-467E-9B6C-AF65B02C79FC}"/>
              </a:ext>
            </a:extLst>
          </p:cNvPr>
          <p:cNvSpPr/>
          <p:nvPr/>
        </p:nvSpPr>
        <p:spPr>
          <a:xfrm>
            <a:off x="880745" y="4381192"/>
            <a:ext cx="2929256" cy="4749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CE5DE-F963-4516-A3DD-D0CA6C91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88D2E-1D32-4864-BD7C-74A6733A1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F07F-594B-4EAC-BF97-53E2F114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01D76-6B52-42A5-A706-CAAD6F4E2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36525"/>
            <a:ext cx="12192000" cy="6026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2A1A35-235D-4A1C-B600-9A6C6D132C97}"/>
              </a:ext>
            </a:extLst>
          </p:cNvPr>
          <p:cNvSpPr txBox="1"/>
          <p:nvPr/>
        </p:nvSpPr>
        <p:spPr>
          <a:xfrm rot="16200000">
            <a:off x="-2266909" y="3211036"/>
            <a:ext cx="54005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A1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Page x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A1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MedHub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A1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Milestone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A1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Jan 2021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A185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053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E778-B63A-4A0B-94FA-2A515C7D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en-US" sz="4400" b="1" dirty="0">
                <a:solidFill>
                  <a:srgbClr val="00B050"/>
                </a:solidFill>
                <a:latin typeface="+mn-lt"/>
              </a:rPr>
              <a:t>W-GMEC Evaluation Questions</a:t>
            </a:r>
            <a:endParaRPr lang="en-US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4D515-2953-41CD-922F-1B1856A6C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1049000" cy="5121275"/>
          </a:xfrm>
        </p:spPr>
        <p:txBody>
          <a:bodyPr>
            <a:normAutofit fontScale="92500" lnSpcReduction="10000"/>
          </a:bodyPr>
          <a:lstStyle/>
          <a:p>
            <a:pPr marL="292253" marR="0" lvl="0" indent="-29225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 Clinical Teaching Evaluation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(July 2020)</a:t>
            </a:r>
          </a:p>
          <a:p>
            <a:pPr marL="571500" marR="0" lvl="1" indent="-2921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charset="0"/>
              </a:rPr>
              <a:t>	Promotes and Champions EQUITABLE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charset="0"/>
              </a:rPr>
              <a:t>(e.g., Seeks to reduce health care disparities; Treats all patients and families with kindness and respect; Discusses population-based care; Encourages trainees to address social determinants of health; Reinforces effective use of interpreting services) [1= Strongly Disagree to 6 = Strongly Agree]</a:t>
            </a:r>
          </a:p>
          <a:p>
            <a:pPr marL="571500" marR="0" lvl="1" indent="-2921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charset="0"/>
            </a:endParaRPr>
          </a:p>
          <a:p>
            <a:pPr marL="292253" marR="0" lvl="0" indent="-29225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 End of Rotation Evaluation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(Oct 2020)</a:t>
            </a:r>
          </a:p>
          <a:p>
            <a:pPr marL="571500" marR="0" lvl="1" indent="-2921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571500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charset="0"/>
              </a:rPr>
              <a:t>	Climate Promoted Equity, Diversity &amp; Inclusion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charset="0"/>
              </a:rPr>
              <a:t>All learners were included &amp; treated with respect; diversity was explicitly valued, implicit biases were acknowledged, and mitigation strategies deliberated; health and educational equity goals and outcomes were explicitly discussed during this rotation. [1 = Very Often to 5 Never] </a:t>
            </a:r>
          </a:p>
          <a:p>
            <a:pPr marL="292253" marR="0" lvl="1" indent="-29225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charset="0"/>
            </a:endParaRPr>
          </a:p>
          <a:p>
            <a:pPr marL="571500" marR="0" lvl="0" indent="-5715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Universal Educ Session Evaluation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(for j-clubs, core curriculum sessions, case conferences)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(Oct 2020)</a:t>
            </a:r>
          </a:p>
          <a:p>
            <a:pPr marL="571500" marR="0" lvl="1" indent="-2921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charset="0"/>
              </a:rPr>
              <a:t>	Climate Promoted Equity, Diversity &amp; Inclusion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charset="0"/>
              </a:rPr>
              <a:t>: During this session all learners were included &amp; treated with respect, diversity was explicitly valued as time allowed, implicit biases were acknowledged, and mitigation strategies deliberated; any images/representations of patients/disease/conditions reflect the diverse populations we serve; health &amp; educational equity goals and outcomes were explicitly discussed. [1= Strongly Disagree to 5= Strongly Agree]</a:t>
            </a:r>
          </a:p>
          <a:p>
            <a:pPr marL="292253" marR="0" lvl="1" indent="-29225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charset="0"/>
            </a:endParaRPr>
          </a:p>
          <a:p>
            <a:pPr marL="571500" marR="0" lvl="1" indent="-5715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charset="0"/>
              </a:rPr>
              <a:t>4.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Alumni Survey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(Feb 2021)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[Minor Modification of End of Rotation Eval]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9B9AB-35B3-4610-BC13-06B979DE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86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DDA11-A9F0-42C1-9CAF-5D62FD955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525"/>
            <a:ext cx="10515600" cy="1325563"/>
          </a:xfrm>
        </p:spPr>
        <p:txBody>
          <a:bodyPr/>
          <a:lstStyle/>
          <a:p>
            <a:r>
              <a:rPr lang="en-US" sz="4400" b="1" dirty="0"/>
              <a:t>“How to be an Anti-Racist” </a:t>
            </a:r>
            <a:br>
              <a:rPr lang="en-US" sz="4400" b="1" dirty="0"/>
            </a:br>
            <a:r>
              <a:rPr lang="en-US" sz="4000" b="1" dirty="0"/>
              <a:t>- Dr. </a:t>
            </a:r>
            <a:r>
              <a:rPr lang="en-US" sz="4000" b="1" dirty="0" err="1"/>
              <a:t>Ibram</a:t>
            </a:r>
            <a:r>
              <a:rPr lang="en-US" sz="4000" b="1" dirty="0"/>
              <a:t> X. </a:t>
            </a:r>
            <a:r>
              <a:rPr lang="en-US" sz="4000" b="1" dirty="0" err="1"/>
              <a:t>Kendi</a:t>
            </a:r>
            <a:r>
              <a:rPr lang="en-US" sz="4000" b="1" dirty="0"/>
              <a:t>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B2F3C-F718-47BD-BC13-F44559BFB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430000" cy="49085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The opposite of racist isn’t “not racist”. It is “anti-racist”.</a:t>
            </a:r>
          </a:p>
          <a:p>
            <a:pPr>
              <a:lnSpc>
                <a:spcPct val="110000"/>
              </a:lnSpc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One either allows racial inequities to persevere, as a racist, or confronts racial inequities, as an anti-racist. There is no in-between safe space of “not racist”.</a:t>
            </a:r>
          </a:p>
          <a:p>
            <a:pPr>
              <a:lnSpc>
                <a:spcPct val="110000"/>
              </a:lnSpc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Like fighting an addiction, being an antiracist requires persistent self-awareness, constant self-criticism, and regular self-examination.</a:t>
            </a:r>
          </a:p>
          <a:p>
            <a:pPr>
              <a:lnSpc>
                <a:spcPct val="110000"/>
              </a:lnSpc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To be antiracist is to view the inequities between all racialized ethnic groups as a problem of policy.</a:t>
            </a:r>
          </a:p>
          <a:p>
            <a:pPr>
              <a:lnSpc>
                <a:spcPct val="110000"/>
              </a:lnSpc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Every policy in every institution in every community in every nation is producing or sustaining either racial inequity or equity between racial groups.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9C633-3E00-49AC-8E24-D6E06FD7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37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9EFD-7912-4F7F-ADA6-DDDE86F1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5257800" cy="685800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latin typeface="+mn-lt"/>
              </a:rPr>
              <a:t>Break Outs!! [20 min]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3B578-3411-426B-9D5E-0DD166941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4635500" cy="3985101"/>
          </a:xfrm>
        </p:spPr>
        <p:txBody>
          <a:bodyPr>
            <a:normAutofit/>
          </a:bodyPr>
          <a:lstStyle/>
          <a:p>
            <a:r>
              <a:rPr lang="en-US" sz="2800" b="1" dirty="0"/>
              <a:t>90 second whip arounds</a:t>
            </a:r>
          </a:p>
          <a:p>
            <a:pPr lvl="1"/>
            <a:r>
              <a:rPr lang="en-US" sz="2800" dirty="0"/>
              <a:t>Intro self &amp; JEDI Med Ed related activity</a:t>
            </a:r>
          </a:p>
          <a:p>
            <a:pPr lvl="1"/>
            <a:r>
              <a:rPr lang="en-US" sz="2800" dirty="0"/>
              <a:t>Something most excited about + Metrics</a:t>
            </a:r>
          </a:p>
          <a:p>
            <a:r>
              <a:rPr lang="en-US" sz="2800" b="1" dirty="0"/>
              <a:t>Identify common themes &amp; metrics</a:t>
            </a:r>
          </a:p>
          <a:p>
            <a:r>
              <a:rPr lang="en-US" sz="2800" b="1" dirty="0"/>
              <a:t>Recs for AIAMC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4DED6-EFFC-44F7-B736-764C0154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F43ED3-1486-4D32-9BB8-09B99168510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1233C-4A89-4F94-B99F-0A10F8E03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1" b="355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7482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F1F5-FD2C-48EE-AC40-E0DEDFA24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10515600" cy="85407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Break Out Report Outs!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24901-4600-4A5B-81E4-BF95912FA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Cross Cutting Themes </a:t>
            </a:r>
          </a:p>
          <a:p>
            <a:r>
              <a:rPr lang="en-US" sz="3600" dirty="0"/>
              <a:t>Metrics </a:t>
            </a:r>
          </a:p>
          <a:p>
            <a:r>
              <a:rPr lang="en-US" sz="3600" dirty="0"/>
              <a:t>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1DCC4-C0D6-4824-92D9-28C5EA07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5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Today’s Presenters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C8BBC-1690-4858-9090-4B0BF60A709A}"/>
              </a:ext>
            </a:extLst>
          </p:cNvPr>
          <p:cNvSpPr txBox="1"/>
          <p:nvPr/>
        </p:nvSpPr>
        <p:spPr>
          <a:xfrm>
            <a:off x="2510647" y="1954143"/>
            <a:ext cx="3396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Jacob Bidwell, MD</a:t>
            </a:r>
          </a:p>
          <a:p>
            <a:pPr algn="ctr"/>
            <a:r>
              <a:rPr lang="en-US" sz="1400" dirty="0"/>
              <a:t>DIO and VP, Academic Affairs</a:t>
            </a:r>
          </a:p>
          <a:p>
            <a:pPr algn="ctr"/>
            <a:r>
              <a:rPr lang="en-US" sz="1400" dirty="0"/>
              <a:t>Aurora Health 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0C42B-2569-4EBC-9866-9959E73AA8DB}"/>
              </a:ext>
            </a:extLst>
          </p:cNvPr>
          <p:cNvSpPr txBox="1"/>
          <p:nvPr/>
        </p:nvSpPr>
        <p:spPr>
          <a:xfrm>
            <a:off x="2510647" y="4392543"/>
            <a:ext cx="3057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Deborah Simpson, PhD</a:t>
            </a:r>
          </a:p>
          <a:p>
            <a:pPr algn="ctr"/>
            <a:r>
              <a:rPr lang="en-US" sz="1400" dirty="0"/>
              <a:t>Director, Education</a:t>
            </a:r>
          </a:p>
          <a:p>
            <a:pPr algn="ctr"/>
            <a:r>
              <a:rPr lang="en-US" sz="1400" dirty="0"/>
              <a:t>Aurora Health Care</a:t>
            </a:r>
          </a:p>
        </p:txBody>
      </p:sp>
      <p:pic>
        <p:nvPicPr>
          <p:cNvPr id="4" name="Picture 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781BAC53-FD02-4232-938A-285655D12F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r="9589"/>
          <a:stretch/>
        </p:blipFill>
        <p:spPr>
          <a:xfrm>
            <a:off x="1214464" y="1119664"/>
            <a:ext cx="1828800" cy="2438400"/>
          </a:xfrm>
          <a:prstGeom prst="rect">
            <a:avLst/>
          </a:prstGeom>
        </p:spPr>
      </p:pic>
      <p:pic>
        <p:nvPicPr>
          <p:cNvPr id="9" name="Picture 8" descr="A picture containing person, person, smiling&#10;&#10;Description automatically generated">
            <a:extLst>
              <a:ext uri="{FF2B5EF4-FFF2-40B4-BE49-F238E27FC236}">
                <a16:creationId xmlns:a16="http://schemas.microsoft.com/office/drawing/2014/main" id="{CC59F92C-9C59-42AF-9367-95979DC2E6B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64" y="3842769"/>
            <a:ext cx="1828800" cy="2438400"/>
          </a:xfrm>
          <a:prstGeom prst="rect">
            <a:avLst/>
          </a:prstGeom>
        </p:spPr>
      </p:pic>
      <p:pic>
        <p:nvPicPr>
          <p:cNvPr id="8" name="Picture 7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143BB750-D6DC-49CD-ADFF-C42962726EA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91" y="1348695"/>
            <a:ext cx="1828800" cy="243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4366E8-5CFA-446D-92F9-1BB8B3D2A054}"/>
              </a:ext>
            </a:extLst>
          </p:cNvPr>
          <p:cNvSpPr txBox="1"/>
          <p:nvPr/>
        </p:nvSpPr>
        <p:spPr>
          <a:xfrm>
            <a:off x="8304108" y="1954143"/>
            <a:ext cx="3057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Anne Mosenthal, MD, FACS</a:t>
            </a:r>
          </a:p>
          <a:p>
            <a:pPr algn="ctr"/>
            <a:r>
              <a:rPr lang="en-US" sz="1400" dirty="0"/>
              <a:t>Chief Academic Officer</a:t>
            </a:r>
          </a:p>
          <a:p>
            <a:pPr algn="ctr"/>
            <a:r>
              <a:rPr lang="en-US" sz="1400" dirty="0"/>
              <a:t>Lahey Hospital &amp; Medical Center</a:t>
            </a:r>
          </a:p>
        </p:txBody>
      </p:sp>
      <p:pic>
        <p:nvPicPr>
          <p:cNvPr id="11" name="Picture 10" descr="A picture containing person, person, suit, necktie&#10;&#10;Description automatically generated">
            <a:extLst>
              <a:ext uri="{FF2B5EF4-FFF2-40B4-BE49-F238E27FC236}">
                <a16:creationId xmlns:a16="http://schemas.microsoft.com/office/drawing/2014/main" id="{C2023647-9C61-4C96-98BD-6DD94D1521D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91" y="3998332"/>
            <a:ext cx="1828800" cy="2438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D59C17-BB13-4AB3-B92C-253F34FD3CD0}"/>
              </a:ext>
            </a:extLst>
          </p:cNvPr>
          <p:cNvSpPr txBox="1"/>
          <p:nvPr/>
        </p:nvSpPr>
        <p:spPr>
          <a:xfrm>
            <a:off x="8216850" y="4598502"/>
            <a:ext cx="3057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Steven Johnson, MD</a:t>
            </a:r>
          </a:p>
          <a:p>
            <a:pPr algn="ctr"/>
            <a:r>
              <a:rPr lang="en-US" sz="1400" dirty="0"/>
              <a:t>DIO and VP, Academic Affairs</a:t>
            </a:r>
          </a:p>
          <a:p>
            <a:pPr algn="ctr"/>
            <a:r>
              <a:rPr lang="en-US" sz="1400" dirty="0"/>
              <a:t>TriHealth</a:t>
            </a:r>
          </a:p>
        </p:txBody>
      </p:sp>
    </p:spTree>
    <p:extLst>
      <p:ext uri="{BB962C8B-B14F-4D97-AF65-F5344CB8AC3E}">
        <p14:creationId xmlns:p14="http://schemas.microsoft.com/office/powerpoint/2010/main" val="600627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2860687"/>
            <a:ext cx="11047955" cy="12906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hlinkClick r:id="rId2"/>
            </a:endParaRPr>
          </a:p>
          <a:p>
            <a:pPr marL="0" indent="0" algn="ctr">
              <a:buNone/>
            </a:pPr>
            <a:r>
              <a:rPr lang="en-US" sz="2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https://www.surveymonkey.com/r/AIAMC_2021_Webinar_Series_July_15_2021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The AIAMC Programming Committee is requesting your feedback.  Please take a few minutes to complete our brief questionnaire here:</a:t>
            </a:r>
          </a:p>
        </p:txBody>
      </p:sp>
    </p:spTree>
    <p:extLst>
      <p:ext uri="{BB962C8B-B14F-4D97-AF65-F5344CB8AC3E}">
        <p14:creationId xmlns:p14="http://schemas.microsoft.com/office/powerpoint/2010/main" val="444888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4FD4D-FE24-430F-80FC-8F49A682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43ED3-1486-4D32-9BB8-09B9916851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9E907-7650-4C84-8DD6-5B5B03DBA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809" y="0"/>
            <a:ext cx="3909191" cy="66653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BF5B30-2FF4-4092-BB1B-C9041556C8C9}"/>
              </a:ext>
            </a:extLst>
          </p:cNvPr>
          <p:cNvSpPr txBox="1">
            <a:spLocks/>
          </p:cNvSpPr>
          <p:nvPr/>
        </p:nvSpPr>
        <p:spPr>
          <a:xfrm>
            <a:off x="102805" y="2830818"/>
            <a:ext cx="8077200" cy="14620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small" baseline="0">
                <a:solidFill>
                  <a:srgbClr val="72BF44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small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Approaching Equity, Diversity &amp; Inclusion Across Med Educ</a:t>
            </a:r>
            <a:b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3 Approaches &amp; Cross Cutting Themes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FE3FCC-5632-4525-8583-DD39B7D25CC8}"/>
              </a:ext>
            </a:extLst>
          </p:cNvPr>
          <p:cNvSpPr txBox="1">
            <a:spLocks/>
          </p:cNvSpPr>
          <p:nvPr/>
        </p:nvSpPr>
        <p:spPr>
          <a:xfrm>
            <a:off x="320140" y="4364232"/>
            <a:ext cx="7757060" cy="894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alpha val="6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Deborah Simpson PhD, Steven D. Johnson MD,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alpha val="6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Anne C Mosenthal MD, FACS &amp; Jacob Bidwell, MD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7BD10-6180-4F36-A646-54144D36A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1000"/>
            <a:ext cx="1798476" cy="55478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26A905C-919F-42E8-A557-4F560D2077C6}"/>
              </a:ext>
            </a:extLst>
          </p:cNvPr>
          <p:cNvSpPr txBox="1">
            <a:spLocks/>
          </p:cNvSpPr>
          <p:nvPr/>
        </p:nvSpPr>
        <p:spPr>
          <a:xfrm>
            <a:off x="320140" y="266603"/>
            <a:ext cx="5532098" cy="9031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alpha val="6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AIAMC JEDI Webinar Series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alpha val="6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Thur July 15, 2021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B5B3673-C579-4E8E-BAF5-4E466369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01" y="5625850"/>
            <a:ext cx="2600578" cy="51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1AF3992-9FD3-4942-8876-B123D5213C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1" y="5625851"/>
            <a:ext cx="2800453" cy="777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23DD46-1DC2-4749-AA30-04DDB6882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43" b="12579"/>
          <a:stretch/>
        </p:blipFill>
        <p:spPr>
          <a:xfrm>
            <a:off x="3689336" y="5508859"/>
            <a:ext cx="1180956" cy="8948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853448-EFD6-48DA-8BA8-A9AC408173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27" t="31111" r="17625" b="43333"/>
          <a:stretch/>
        </p:blipFill>
        <p:spPr>
          <a:xfrm>
            <a:off x="2012459" y="1360065"/>
            <a:ext cx="4549043" cy="122102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09D288B-B5A4-4958-843B-19E785CA0E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1195" r="9375" b="7575"/>
          <a:stretch/>
        </p:blipFill>
        <p:spPr>
          <a:xfrm>
            <a:off x="9143463" y="2423527"/>
            <a:ext cx="1515698" cy="15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3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7A1D-2B97-4149-BE42-E63B7A18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6477000" cy="1325563"/>
          </a:xfrm>
        </p:spPr>
        <p:txBody>
          <a:bodyPr>
            <a:noAutofit/>
          </a:bodyPr>
          <a:lstStyle/>
          <a:p>
            <a:r>
              <a:rPr lang="en-US" sz="8800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14A92-1994-43F7-BEF9-328DBD096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77" y="1350963"/>
            <a:ext cx="6468163" cy="4303973"/>
          </a:xfrm>
        </p:spPr>
        <p:txBody>
          <a:bodyPr anchor="t">
            <a:noAutofit/>
          </a:bodyPr>
          <a:lstStyle/>
          <a:p>
            <a:r>
              <a:rPr lang="en-US" dirty="0"/>
              <a:t>Med educators long recognized need to address JEDI </a:t>
            </a:r>
          </a:p>
          <a:p>
            <a:pPr lvl="1"/>
            <a:r>
              <a:rPr lang="en-US" sz="3200" dirty="0"/>
              <a:t>Trainee and faculty recruitment </a:t>
            </a:r>
          </a:p>
          <a:p>
            <a:pPr lvl="1"/>
            <a:r>
              <a:rPr lang="en-US" sz="3200" dirty="0"/>
              <a:t> Implicit bias and policies</a:t>
            </a:r>
          </a:p>
          <a:p>
            <a:r>
              <a:rPr lang="en-US" dirty="0"/>
              <a:t>2020 – Vortex of Change  </a:t>
            </a:r>
          </a:p>
          <a:p>
            <a:pPr lvl="1"/>
            <a:r>
              <a:rPr lang="en-US" sz="3200" dirty="0"/>
              <a:t>AIAMC List Serve inquiry</a:t>
            </a:r>
          </a:p>
          <a:p>
            <a:pPr lvl="1"/>
            <a:r>
              <a:rPr lang="en-US" sz="3200" dirty="0"/>
              <a:t>What &amp; Metrics x Stakeholders </a:t>
            </a:r>
            <a:r>
              <a:rPr lang="en-US" sz="2400" dirty="0"/>
              <a:t>(ACGME, C-Suite) 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03319-5365-4E18-A68B-D2D2DD3B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7200" y="6553200"/>
            <a:ext cx="260058" cy="304800"/>
          </a:xfrm>
          <a:prstGeom prst="ellipse">
            <a:avLst/>
          </a:prstGeom>
          <a:solidFill>
            <a:srgbClr val="7C3590"/>
          </a:solidFill>
        </p:spPr>
        <p:txBody>
          <a:bodyPr anchor="ctr">
            <a:normAutofit fontScale="62500" lnSpcReduction="20000"/>
          </a:bodyPr>
          <a:lstStyle/>
          <a:p>
            <a:pPr algn="ctr">
              <a:spcAft>
                <a:spcPts val="600"/>
              </a:spcAft>
            </a:pPr>
            <a:fld id="{14F43ED3-1486-4D32-9BB8-09B991685109}" type="slidenum">
              <a:rPr lang="en-US" sz="1500">
                <a:solidFill>
                  <a:srgbClr val="72BF44"/>
                </a:solidFill>
              </a:rPr>
              <a:pPr algn="ctr">
                <a:spcAft>
                  <a:spcPts val="600"/>
                </a:spcAft>
              </a:pPr>
              <a:t>3</a:t>
            </a:fld>
            <a:endParaRPr lang="en-US" sz="1500" dirty="0">
              <a:solidFill>
                <a:srgbClr val="72BF4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BB01C3-0043-4980-9D62-CC65A3A87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6" r="4962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3B0385E-739F-4364-90D3-17FB8E8DCDD9}"/>
              </a:ext>
            </a:extLst>
          </p:cNvPr>
          <p:cNvSpPr txBox="1">
            <a:spLocks/>
          </p:cNvSpPr>
          <p:nvPr/>
        </p:nvSpPr>
        <p:spPr>
          <a:xfrm>
            <a:off x="307378" y="5752806"/>
            <a:ext cx="11910022" cy="8003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93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72BF44"/>
                </a:solidFill>
              </a:rPr>
              <a:t>Raise Hand </a:t>
            </a:r>
            <a:r>
              <a:rPr lang="en-US" sz="2800" dirty="0"/>
              <a:t>if you have initiated</a:t>
            </a:r>
            <a:r>
              <a:rPr lang="en-US" sz="2800" dirty="0">
                <a:solidFill>
                  <a:srgbClr val="72BF44"/>
                </a:solidFill>
              </a:rPr>
              <a:t>|</a:t>
            </a:r>
            <a:r>
              <a:rPr lang="en-US" sz="2800" dirty="0"/>
              <a:t>reinvigorated</a:t>
            </a:r>
            <a:r>
              <a:rPr lang="en-US" sz="2800" dirty="0">
                <a:solidFill>
                  <a:srgbClr val="72BF44"/>
                </a:solidFill>
              </a:rPr>
              <a:t>|</a:t>
            </a:r>
            <a:r>
              <a:rPr lang="en-US" sz="2800" dirty="0"/>
              <a:t>expanded JEDI efforts last 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19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1EF92-A98C-4B74-BCDD-D4261D64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53" y="213432"/>
            <a:ext cx="10896600" cy="1325563"/>
          </a:xfrm>
        </p:spPr>
        <p:txBody>
          <a:bodyPr/>
          <a:lstStyle/>
          <a:p>
            <a:r>
              <a:rPr lang="en-US" b="1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0D331-EEE5-45A9-863B-C95C26F26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4458"/>
            <a:ext cx="8153400" cy="5417342"/>
          </a:xfrm>
        </p:spPr>
        <p:txBody>
          <a:bodyPr>
            <a:normAutofit/>
          </a:bodyPr>
          <a:lstStyle/>
          <a:p>
            <a:r>
              <a:rPr lang="en-US" dirty="0"/>
              <a:t>Each of our presenter’s intro self &amp; JEDI effort</a:t>
            </a:r>
            <a:endParaRPr lang="en-US" sz="2800" dirty="0"/>
          </a:p>
          <a:p>
            <a:pPr lvl="1"/>
            <a:r>
              <a:rPr lang="en-US" sz="2000" dirty="0"/>
              <a:t>1-2 Key Features</a:t>
            </a:r>
          </a:p>
          <a:p>
            <a:pPr lvl="1"/>
            <a:r>
              <a:rPr lang="en-US" sz="2000" dirty="0"/>
              <a:t>Metrics</a:t>
            </a:r>
          </a:p>
          <a:p>
            <a:pPr lvl="1"/>
            <a:r>
              <a:rPr lang="en-US" sz="2000" dirty="0"/>
              <a:t>Progress to Date </a:t>
            </a:r>
          </a:p>
          <a:p>
            <a:pPr lvl="1"/>
            <a:r>
              <a:rPr lang="en-US" sz="2000" dirty="0"/>
              <a:t>5 min each includes Qs of clarification</a:t>
            </a:r>
            <a:endParaRPr lang="en-US" dirty="0"/>
          </a:p>
          <a:p>
            <a:r>
              <a:rPr lang="en-US" dirty="0"/>
              <a:t>Break Outs Rooms </a:t>
            </a:r>
            <a:r>
              <a:rPr lang="en-US" sz="3200" dirty="0"/>
              <a:t>[20 min]</a:t>
            </a:r>
          </a:p>
          <a:p>
            <a:pPr lvl="1"/>
            <a:r>
              <a:rPr lang="en-US" sz="2000" dirty="0"/>
              <a:t>90 second whip arounds</a:t>
            </a:r>
          </a:p>
          <a:p>
            <a:pPr lvl="2"/>
            <a:r>
              <a:rPr lang="en-US" sz="1800" dirty="0"/>
              <a:t>Intro self and JEDI Med Ed related activity</a:t>
            </a:r>
          </a:p>
          <a:p>
            <a:pPr lvl="2"/>
            <a:r>
              <a:rPr lang="en-US" sz="1800" dirty="0"/>
              <a:t>Something most excited about + Metrics</a:t>
            </a:r>
          </a:p>
          <a:p>
            <a:pPr lvl="1"/>
            <a:r>
              <a:rPr lang="en-US" sz="2000" dirty="0"/>
              <a:t>Discuss common themes &amp; metrics</a:t>
            </a:r>
          </a:p>
          <a:p>
            <a:r>
              <a:rPr lang="en-US" dirty="0"/>
              <a:t>Facilitator Report Out [2 min x group]</a:t>
            </a:r>
          </a:p>
          <a:p>
            <a:pPr lvl="1"/>
            <a:r>
              <a:rPr lang="en-US" sz="2000" dirty="0"/>
              <a:t>Cross cutting themes</a:t>
            </a:r>
          </a:p>
          <a:p>
            <a:pPr lvl="1"/>
            <a:r>
              <a:rPr lang="en-US" sz="2000" dirty="0"/>
              <a:t>Opps for AIAMC Collaborations </a:t>
            </a:r>
            <a:r>
              <a:rPr lang="en-US" sz="1400" dirty="0"/>
              <a:t>[NI-VII; Affinity Group, Policy] 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81525-D301-4AE5-965E-E73E7E28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F07B7-02D2-47E9-8CDB-45B77834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44" y="-1"/>
            <a:ext cx="4152856" cy="664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AB4C-C68D-4FE4-AEDD-2C3B753A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218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3600" b="0" dirty="0"/>
            </a:br>
            <a:r>
              <a:rPr lang="en-US" sz="3600" b="1" dirty="0">
                <a:solidFill>
                  <a:schemeClr val="tx1"/>
                </a:solidFill>
                <a:latin typeface="+mn-lt"/>
              </a:rPr>
              <a:t>Steven D. Johnson, MD </a:t>
            </a:r>
            <a:br>
              <a:rPr lang="en-US" sz="3600" b="1" dirty="0">
                <a:solidFill>
                  <a:schemeClr val="tx1"/>
                </a:solidFill>
                <a:latin typeface="+mn-lt"/>
              </a:rPr>
            </a:br>
            <a:r>
              <a:rPr lang="en-US" sz="3600" b="1" dirty="0">
                <a:solidFill>
                  <a:schemeClr val="tx1"/>
                </a:solidFill>
                <a:latin typeface="+mn-lt"/>
              </a:rPr>
              <a:t>Vice President of Academic Affairs/DIO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5AB79162-5868-4B2C-809F-2156D41664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9B5EF-7F95-491C-9185-6291923A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ED3-1486-4D32-9BB8-09B99168510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2" descr="New Website and Logo for TriHealth Brand | TriHealth">
            <a:extLst>
              <a:ext uri="{FF2B5EF4-FFF2-40B4-BE49-F238E27FC236}">
                <a16:creationId xmlns:a16="http://schemas.microsoft.com/office/drawing/2014/main" id="{F7F795B8-7F75-481A-B203-83F30233E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3779"/>
            <a:ext cx="4267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70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AB4C-C68D-4FE4-AEDD-2C3B753A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2350008" cy="4325112"/>
          </a:xfrm>
        </p:spPr>
        <p:txBody>
          <a:bodyPr>
            <a:normAutofit/>
          </a:bodyPr>
          <a:lstStyle/>
          <a:p>
            <a:r>
              <a:rPr lang="en-US" b="1" dirty="0"/>
              <a:t>Diversity Advisory Council (DAC)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41EF7B0-3527-408A-86AC-23F2DC7B30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493430"/>
              </p:ext>
            </p:extLst>
          </p:nvPr>
        </p:nvGraphicFramePr>
        <p:xfrm>
          <a:off x="3593590" y="672084"/>
          <a:ext cx="7950709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9B5EF-7F95-491C-9185-6291923A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4F43ED3-1486-4D32-9BB8-09B991685109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45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A244-889F-45AC-9D79-A4F79509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2932471" cy="5161934"/>
          </a:xfrm>
        </p:spPr>
        <p:txBody>
          <a:bodyPr>
            <a:normAutofit/>
          </a:bodyPr>
          <a:lstStyle/>
          <a:p>
            <a:r>
              <a:rPr lang="en-US" b="1" dirty="0"/>
              <a:t>Recruitment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0196F5E-9BED-4CAE-B400-72AE4D25F1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22880"/>
              </p:ext>
            </p:extLst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0CBB0-6009-46C8-AD82-A78EDF13B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F43ED3-1486-4D32-9BB8-09B991685109}" type="slidenum">
              <a:rPr lang="en-US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0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67CC-6A6E-4726-B4F5-F93F08EF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9" y="629266"/>
            <a:ext cx="4023360" cy="5506358"/>
          </a:xfrm>
        </p:spPr>
        <p:txBody>
          <a:bodyPr>
            <a:normAutofit/>
          </a:bodyPr>
          <a:lstStyle/>
          <a:p>
            <a:r>
              <a:rPr lang="en-US" b="1" dirty="0"/>
              <a:t>DAC Journal Club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1DD57-5513-40EF-8C65-E81D6BB3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F43ED3-1486-4D32-9BB8-09B991685109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F591F46-E338-457B-91FC-469E62F49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258345"/>
              </p:ext>
            </p:extLst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254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09672-EFA9-4F9B-8094-F12CB74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73"/>
            <a:ext cx="11582400" cy="1378742"/>
          </a:xfrm>
        </p:spPr>
        <p:txBody>
          <a:bodyPr>
            <a:normAutofit/>
          </a:bodyPr>
          <a:lstStyle/>
          <a:p>
            <a:r>
              <a:rPr lang="de-DE" sz="3200" b="1" dirty="0"/>
              <a:t>Anne C Mosenthal MD, FACS</a:t>
            </a:r>
          </a:p>
          <a:p>
            <a:r>
              <a:rPr lang="en-US" sz="3200" b="1" dirty="0"/>
              <a:t>Academic Dean Tufts University SoM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4D4C6-248E-46B7-941D-685265BA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43ED3-1486-4D32-9BB8-09B9916851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B9B78-25D7-40BE-BA4B-4FA896CF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50" y="166974"/>
            <a:ext cx="4819650" cy="9525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25792930"/>
              </p:ext>
            </p:extLst>
          </p:nvPr>
        </p:nvGraphicFramePr>
        <p:xfrm>
          <a:off x="3889829" y="13028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2248339"/>
            <a:ext cx="3243517" cy="25237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Institution Response</a:t>
            </a:r>
          </a:p>
          <a:p>
            <a:r>
              <a:rPr lang="en-US" sz="2800" b="1" dirty="0"/>
              <a:t>To Microaggressions</a:t>
            </a:r>
          </a:p>
          <a:p>
            <a:r>
              <a:rPr lang="en-US" sz="2800" b="1" dirty="0"/>
              <a:t>From Patients:</a:t>
            </a:r>
          </a:p>
          <a:p>
            <a:endParaRPr lang="en-US" sz="2800" b="1" dirty="0"/>
          </a:p>
          <a:p>
            <a:r>
              <a:rPr lang="en-US" sz="2800" b="1" dirty="0"/>
              <a:t>Phases I-III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629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AAH Theme">
  <a:themeElements>
    <a:clrScheme name="AAH Brand Colors 2019">
      <a:dk1>
        <a:srgbClr val="000000"/>
      </a:dk1>
      <a:lt1>
        <a:srgbClr val="FFFFFF"/>
      </a:lt1>
      <a:dk2>
        <a:srgbClr val="00304B"/>
      </a:dk2>
      <a:lt2>
        <a:srgbClr val="A3A8AB"/>
      </a:lt2>
      <a:accent1>
        <a:srgbClr val="4A1852"/>
      </a:accent1>
      <a:accent2>
        <a:srgbClr val="00A5D5"/>
      </a:accent2>
      <a:accent3>
        <a:srgbClr val="004239"/>
      </a:accent3>
      <a:accent4>
        <a:srgbClr val="A1CB67"/>
      </a:accent4>
      <a:accent5>
        <a:srgbClr val="ED9F33"/>
      </a:accent5>
      <a:accent6>
        <a:srgbClr val="B4398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H Theme" id="{AC0099BC-DA7D-2145-956E-AA7DB1F3AC17}" vid="{BE8CB45D-4617-B54D-96AF-9536AE2418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1496</Words>
  <Application>Microsoft Office PowerPoint</Application>
  <PresentationFormat>Widescreen</PresentationFormat>
  <Paragraphs>211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Verdana</vt:lpstr>
      <vt:lpstr>Office Theme</vt:lpstr>
      <vt:lpstr>AAH Theme</vt:lpstr>
      <vt:lpstr>PowerPoint Presentation</vt:lpstr>
      <vt:lpstr>Today’s Presenters</vt:lpstr>
      <vt:lpstr>Background</vt:lpstr>
      <vt:lpstr>Agenda </vt:lpstr>
      <vt:lpstr> Steven D. Johnson, MD  Vice President of Academic Affairs/DIO </vt:lpstr>
      <vt:lpstr>Diversity Advisory Council (DAC)</vt:lpstr>
      <vt:lpstr>Recruitment</vt:lpstr>
      <vt:lpstr>DAC Journal Club</vt:lpstr>
      <vt:lpstr>               </vt:lpstr>
      <vt:lpstr>Safe Spot Reporting</vt:lpstr>
      <vt:lpstr>Policy:  Responding to Incidents of Bias and Discrimination from Patients and Visitors in the Workplace </vt:lpstr>
      <vt:lpstr>TRAINING: How to be an Upstander Workshops</vt:lpstr>
      <vt:lpstr>Academic Affairs DE&amp;I Plan  Across Med Ed Continuum  Metrics: EDI Milestone &amp; Evaluation items </vt:lpstr>
      <vt:lpstr>Academic Affairs Diversity, Equity &amp; Inclusion Action Plan</vt:lpstr>
      <vt:lpstr>PowerPoint Presentation</vt:lpstr>
      <vt:lpstr>W-GMEC Evaluation Questions</vt:lpstr>
      <vt:lpstr>“How to be an Anti-Racist”  - Dr. Ibram X. Kendi </vt:lpstr>
      <vt:lpstr>Break Outs!! [20 min]</vt:lpstr>
      <vt:lpstr>Break Out Report Outs!  </vt:lpstr>
      <vt:lpstr>Evaluation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Steven</dc:creator>
  <cp:lastModifiedBy>Kimberly Pierce Burke</cp:lastModifiedBy>
  <cp:revision>12</cp:revision>
  <dcterms:created xsi:type="dcterms:W3CDTF">2021-07-08T00:35:55Z</dcterms:created>
  <dcterms:modified xsi:type="dcterms:W3CDTF">2021-07-12T17:30:20Z</dcterms:modified>
</cp:coreProperties>
</file>